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73" r:id="rId5"/>
    <p:sldId id="262" r:id="rId6"/>
    <p:sldId id="282" r:id="rId7"/>
    <p:sldId id="264" r:id="rId8"/>
    <p:sldId id="263" r:id="rId9"/>
    <p:sldId id="274" r:id="rId10"/>
    <p:sldId id="265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1" r:id="rId19"/>
    <p:sldId id="261" r:id="rId20"/>
  </p:sldIdLst>
  <p:sldSz cx="9144000" cy="5143500" type="screen16x9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AEDE4"/>
    <a:srgbClr val="FFFFCC"/>
    <a:srgbClr val="FFCCCC"/>
    <a:srgbClr val="FFCC99"/>
    <a:srgbClr val="211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3EAA-A3F4-4E42-BB97-A76273C3C6F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5D33-6986-4D40-BD94-4A2CBB57C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5D33-6986-4D40-BD94-4A2CBB57C0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4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43A0-C5D4-406F-92D9-D00D8BA4394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ncalculator.ru/depozitnyj-kalkulyator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zfond.ru/privat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230" y="1758949"/>
            <a:ext cx="8132970" cy="168161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Circe Bold" pitchFamily="34" charset="-52"/>
              </a:rPr>
              <a:t>Особенности преподавания дисциплины «Основы финансовой грамотности» в </a:t>
            </a:r>
            <a:r>
              <a:rPr lang="ru-RU" sz="3200" dirty="0" smtClean="0">
                <a:solidFill>
                  <a:schemeClr val="bg1"/>
                </a:solidFill>
                <a:latin typeface="Circe Bold" pitchFamily="34" charset="-52"/>
              </a:rPr>
              <a:t>СПО различным категориям обучающихся: </a:t>
            </a:r>
            <a:br>
              <a:rPr lang="ru-RU" sz="3200" dirty="0" smtClean="0">
                <a:solidFill>
                  <a:schemeClr val="bg1"/>
                </a:solidFill>
                <a:latin typeface="Circe Bold" pitchFamily="34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Circe Bold" pitchFamily="34" charset="-52"/>
              </a:rPr>
              <a:t>проблемы </a:t>
            </a:r>
            <a:r>
              <a:rPr lang="ru-RU" sz="3200" dirty="0">
                <a:solidFill>
                  <a:schemeClr val="bg1"/>
                </a:solidFill>
                <a:latin typeface="Circe Bold" pitchFamily="34" charset="-52"/>
              </a:rPr>
              <a:t>и перспективы</a:t>
            </a:r>
            <a:endParaRPr lang="ru-RU" sz="3200" dirty="0">
              <a:solidFill>
                <a:schemeClr val="bg1"/>
              </a:solidFill>
              <a:latin typeface="Circe Light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315" y="3702647"/>
            <a:ext cx="6400800" cy="73722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Circe Bold" pitchFamily="34" charset="-52"/>
              </a:rPr>
              <a:t>Евпалова Елена Александровна,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irce Bold" pitchFamily="34" charset="-52"/>
              </a:rPr>
              <a:t>ГБПОУ ТПСК им. В.М. Максимчука, 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irce Bold" pitchFamily="34" charset="-52"/>
              </a:rPr>
              <a:t>заместитель начальника отдела</a:t>
            </a:r>
            <a:endParaRPr lang="ru-RU" sz="2000" dirty="0">
              <a:solidFill>
                <a:srgbClr val="00B0F0"/>
              </a:solidFill>
              <a:latin typeface="Circe Bold" pitchFamily="34" charset="-52"/>
            </a:endParaRPr>
          </a:p>
        </p:txBody>
      </p:sp>
      <p:pic>
        <p:nvPicPr>
          <p:cNvPr id="8" name="Рисунок 7" descr="logo_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00061"/>
            <a:ext cx="1720850" cy="1558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Решение: задания, мотивирующие к действию здесь и сейчас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365" y="1350680"/>
            <a:ext cx="7593495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Задания для студентов СПО должны быть составлены таким образом, чтобы решение давало пищу для размышлений и мотивировало на определенное поведение или на определенные действия, например, заботу о собственном финансовом благополучии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будущем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347" y="3010738"/>
            <a:ext cx="1789044" cy="1508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Задание </a:t>
            </a:r>
            <a:endParaRPr lang="ru-RU" sz="3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5687" y="3010738"/>
            <a:ext cx="2027582" cy="146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Вывод</a:t>
            </a:r>
            <a:endParaRPr lang="ru-RU" sz="3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7304" y="3010738"/>
            <a:ext cx="1868556" cy="146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Действие</a:t>
            </a:r>
            <a:endParaRPr lang="ru-RU" sz="3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04052" y="3624470"/>
            <a:ext cx="669235" cy="31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605669" y="3580581"/>
            <a:ext cx="669235" cy="31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20" y="4518991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1" y="914562"/>
            <a:ext cx="8945217" cy="346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Инвестирование в будущую пенсию (решение кейса)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Студенту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Степанову Сергею 18 лет, в месяц он тратит на сигареты 3000 рублей (в выходные дни он подрабатывает). Недавно он решил бросить курить, а сэкономленные деньги начать сберегать на старость, чтобы в будущем обеспечить себе стабильный доход.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подсчитал, что до пенсии у него есть 47 лет для накоплений, так как он планирует на пенсию в 65 лет.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Сергей хотел бы на пенсии вести активный образ жизни, он очень любит путешествовать. Он предполагает, что для его хобби ему потребуется дополнительный доход в течение примерно 20-ти лет.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304799"/>
            <a:ext cx="240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ПРИМЕР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9" y="281020"/>
            <a:ext cx="8898835" cy="438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разные варианты.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вариант: Накопления.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бы Сергей просто решил копить деньги, то за 47 лет он скопил бы __________________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эти деньги распределить на 20 лет (240 месяцев) активной жизни на пенсии, то сумма ежемесячной прибавки к страховой пенсии по старости будет ___________________________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плюсы и минусы (если они есть) такого способа формирования накоплений на старость.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57" y="144099"/>
            <a:ext cx="8693426" cy="458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вариант:  Банковский вклад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Допустим, Сергей положил деньги в банк под 4% с ежемесячной капитализацией, с ежемесячным пополнением 3000 руб. Рассчитайте его накопления с учетом % при помощи калькулятора депозитов.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https://fincalculator.ru/depozitnyj-kalkulyator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Накопления Сергея в этом случае составят ________________________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распределить эту сумму на 20 лет (240 месяцев), то получится ______________________ рублей в месяц.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плюсы и минусы (если они есть) такого способа формирования накоплений на старость.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55" y="390939"/>
            <a:ext cx="8620539" cy="416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вариант: Инвестирование в негосударственный пенсионный фонд (НПФ)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Предположим, что Сергей решил сформировать свою будущую дополнительную пенсию при помощи НПФ и заключил договор о ежемесячном перечислении 3000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Рассчитайте, на какую пенсию Сергей может рассчитывать в НПФ. Воспользуйтесь пенсионным калькулятором НПФ (или по приложенной ссылке, или выберите любой другой НПФ).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https://gazfond.ru/private/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дополнительная пенсия Сергея в случае выбора НПФ составит __________________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он накопит всего с учетом инвестиционного дохода _________________________ рублей (ежемесячную выплату умножьте на 240)</a:t>
            </a:r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425" y="624741"/>
            <a:ext cx="8647043" cy="316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Сергей, когда начнет работать (примерно с 21 года), сможет ежегодно получать налоговый вычет в размере ______________________ рублей. Сумма налоговых вычетов составит за 44 года ________________________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плюсы и минусы (если они есть) такого способа формирования накоплений на старость.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2" y="68284"/>
            <a:ext cx="7794465" cy="4690964"/>
          </a:xfrm>
          <a:prstGeom prst="rect">
            <a:avLst/>
          </a:prstGeom>
        </p:spPr>
      </p:pic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8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Перспективы</a:t>
            </a:r>
            <a:endParaRPr lang="ru-RU" sz="3600" dirty="0"/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61" y="1133061"/>
            <a:ext cx="78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 обучения Основам финансовой грамотности обладает высоким развивающим и воспитательным потенциалом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75861" y="2104722"/>
            <a:ext cx="2378765" cy="669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Развивает логику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308035" y="2022169"/>
            <a:ext cx="2378765" cy="669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Развивает мышление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0975" y="3304008"/>
            <a:ext cx="3262520" cy="149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Развивает способность анализировать информацию и делать выводы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78645" y="2390502"/>
            <a:ext cx="3229390" cy="105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Воспитывает чувство ответственности за себя и близких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585791" y="3249505"/>
            <a:ext cx="3226905" cy="149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Способствует повышению фин. грамотности не только студентов, но и их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2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038" y="291549"/>
            <a:ext cx="6794640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Результатом освоения дисциплины «Основы финансовой грамотности» должны стать не только знания, </a:t>
            </a:r>
          </a:p>
          <a:p>
            <a:pPr algn="ctr"/>
            <a:r>
              <a:rPr lang="ru-RU" sz="2000" dirty="0" smtClean="0"/>
              <a:t>но и умение применять эти знания на практике, </a:t>
            </a:r>
          </a:p>
          <a:p>
            <a:pPr algn="ctr"/>
            <a:r>
              <a:rPr lang="ru-RU" sz="2000" dirty="0" smtClean="0"/>
              <a:t>воспитание финансово грамотного человека  </a:t>
            </a:r>
            <a:endParaRPr lang="ru-RU" sz="2000" dirty="0"/>
          </a:p>
        </p:txBody>
      </p:sp>
      <p:pic>
        <p:nvPicPr>
          <p:cNvPr id="3" name="Рисунок 2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28" y="4243387"/>
            <a:ext cx="1862959" cy="658813"/>
          </a:xfrm>
          <a:prstGeom prst="rect">
            <a:avLst/>
          </a:prstGeom>
        </p:spPr>
      </p:pic>
      <p:pic>
        <p:nvPicPr>
          <p:cNvPr id="6146" name="Picture 2" descr="https://ds05.infourok.ru/uploads/ex/0125/000ece34-784ebdc9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5" y="1769166"/>
            <a:ext cx="5282093" cy="29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8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1670"/>
            <a:ext cx="8229600" cy="144016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irce Bold" pitchFamily="34" charset="-52"/>
              </a:rPr>
              <a:t>Спасибо</a:t>
            </a:r>
            <a:br>
              <a:rPr lang="ru-RU" sz="4800" dirty="0">
                <a:solidFill>
                  <a:schemeClr val="bg1"/>
                </a:solidFill>
                <a:latin typeface="Circe Bold" pitchFamily="34" charset="-52"/>
              </a:rPr>
            </a:br>
            <a:r>
              <a:rPr lang="ru-RU" sz="4800" dirty="0">
                <a:solidFill>
                  <a:schemeClr val="bg1"/>
                </a:solidFill>
                <a:latin typeface="Circe Bold" pitchFamily="34" charset="-52"/>
              </a:rPr>
              <a:t>за внимание</a:t>
            </a:r>
          </a:p>
        </p:txBody>
      </p:sp>
      <p:pic>
        <p:nvPicPr>
          <p:cNvPr id="6" name="Рисунок 5" descr="logo_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00061"/>
            <a:ext cx="1720850" cy="1558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Проблемы, связанные с обучением студентов СПО основам финансовой грамотности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861391" y="158363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всегда высокая мотивация к обучению («Всё равно деньги пока не зарабатываю», «Старость ещё не скоро, зачем о ней думать?» и т.п.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  <p:pic>
        <p:nvPicPr>
          <p:cNvPr id="1026" name="Picture 2" descr="https://stan.kz/wp-content/uploads/2016/11/118182_or-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3" y="2603096"/>
            <a:ext cx="3316495" cy="22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5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0252"/>
            <a:ext cx="795610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Circe Bold" pitchFamily="34" charset="-52"/>
              </a:rPr>
              <a:t>Решение: повышение мотивации студентов</a:t>
            </a:r>
            <a:endParaRPr lang="ru-RU" sz="3200" dirty="0">
              <a:latin typeface="Circe 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83609"/>
            <a:ext cx="8627165" cy="1318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irce Light" pitchFamily="34" charset="-52"/>
              </a:rPr>
              <a:t>	</a:t>
            </a:r>
            <a:endParaRPr lang="ru-RU" sz="2400" dirty="0">
              <a:latin typeface="Circe Light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98" y="3879503"/>
            <a:ext cx="7354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Circe Light" pitchFamily="34" charset="-52"/>
              </a:rPr>
              <a:t>Важнейшая задача преподавателя данной дисциплины в СПО – объяснить студентам ценность и практическое применение знаний основ финансовой грамотности в повседневной жизни</a:t>
            </a:r>
          </a:p>
        </p:txBody>
      </p:sp>
      <p:pic>
        <p:nvPicPr>
          <p:cNvPr id="1026" name="Picture 2" descr="https://writepass.com/journal/wp-content/uploads/2017/08/Whatisaparef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6" y="1390326"/>
            <a:ext cx="2603245" cy="19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967" y="957623"/>
            <a:ext cx="255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«Зачем нам это надо?»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43737" y="917814"/>
            <a:ext cx="3631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Ответы должны быть максимально понятными и простыми!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Например, «Вы узнаете:</a:t>
            </a: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ак накопить на машину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ак получить налоговый вычет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ак заработать на ценных бумагах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ак не стать жертвой финансовых мошенников  …» </a:t>
            </a:r>
          </a:p>
        </p:txBody>
      </p:sp>
      <p:pic>
        <p:nvPicPr>
          <p:cNvPr id="10" name="Рисунок 9" descr="logo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Проблемы, связанные с обучением студентов СПО основам финансовой грамотности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861391" y="158363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/>
              <a:t>Разный уровень первоначальных экономических знаний и понимания терминологии (у более, чем 70% обучающихся в учебной программе школы экономика отсутствовала)</a:t>
            </a:r>
            <a:endParaRPr lang="ru-RU" dirty="0"/>
          </a:p>
        </p:txBody>
      </p:sp>
      <p:pic>
        <p:nvPicPr>
          <p:cNvPr id="4" name="Рисунок 3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  <p:pic>
        <p:nvPicPr>
          <p:cNvPr id="2050" name="Picture 2" descr="https://st2.depositphotos.com/2495409/12290/i/950/depositphotos_122903542-stock-photo-question-mark-and-man-conce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5" y="2643807"/>
            <a:ext cx="2810222" cy="23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3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28" y="4243387"/>
            <a:ext cx="1862959" cy="658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0252"/>
            <a:ext cx="7956104" cy="8572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irce Bold" pitchFamily="34" charset="-52"/>
              </a:rPr>
              <a:t>Решение: увеличение количества часов на изучение Основ финансовой грамотности </a:t>
            </a:r>
            <a:endParaRPr lang="ru-RU" sz="3200" dirty="0">
              <a:latin typeface="Circe Bold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187" y="1223159"/>
            <a:ext cx="706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Оптимальное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часов в случае отсутствия экономических дисциплин в учебном плане (исходя из опыта):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491" y="2105362"/>
            <a:ext cx="2020957" cy="556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 часа теории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0447" y="2105362"/>
            <a:ext cx="2080591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 часов практики</a:t>
            </a:r>
            <a:endParaRPr lang="ru-RU" dirty="0"/>
          </a:p>
        </p:txBody>
      </p:sp>
      <p:sp>
        <p:nvSpPr>
          <p:cNvPr id="8" name="Плюс 7"/>
          <p:cNvSpPr/>
          <p:nvPr/>
        </p:nvSpPr>
        <p:spPr>
          <a:xfrm>
            <a:off x="2599083" y="2219403"/>
            <a:ext cx="261729" cy="2782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5060673" y="2219403"/>
            <a:ext cx="271670" cy="2782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6950" y="2105361"/>
            <a:ext cx="2080591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52 часа </a:t>
            </a:r>
            <a:endParaRPr lang="ru-RU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157" y="2897823"/>
            <a:ext cx="791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Большая часть студентов не обладает базовыми экономическими знаниями, не владеет терминологией, и их нужно обучать «с нуля»  </a:t>
            </a:r>
            <a:endParaRPr lang="ru-RU" dirty="0"/>
          </a:p>
        </p:txBody>
      </p:sp>
      <p:pic>
        <p:nvPicPr>
          <p:cNvPr id="2050" name="Picture 2" descr="https://sun1-20.userapi.com/MydjzEvcPjTvvGtsAtf8JJ-EEwLbP1qy9fZA4w/KSPhMgdQHk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72" y="3684236"/>
            <a:ext cx="3195641" cy="14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1000539" y="4022035"/>
            <a:ext cx="84813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00539" y="4311585"/>
            <a:ext cx="84813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000539" y="4601135"/>
            <a:ext cx="84813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Проблемы, связанные с обучением студентов СПО основам финансовой грамотности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537254"/>
            <a:ext cx="748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Задания, требующие сложных математических вычислений, </a:t>
            </a: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smtClean="0"/>
              <a:t>части студентов вызывают стресс и лишают мотивации к дальнейшему обучению </a:t>
            </a:r>
            <a:endParaRPr lang="ru-RU" dirty="0"/>
          </a:p>
        </p:txBody>
      </p:sp>
      <p:pic>
        <p:nvPicPr>
          <p:cNvPr id="4" name="Рисунок 3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  <p:pic>
        <p:nvPicPr>
          <p:cNvPr id="1026" name="Picture 2" descr="https://vega52.ru/wp-content/uploads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45" y="2629186"/>
            <a:ext cx="3329747" cy="23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4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942" y="10053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Решение: использование современных средств электронных расчетов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080" y="4357449"/>
            <a:ext cx="79248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решении практических задач студентами СПО желательно максимально использовать финансовые онлайн-калькуляторы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91" y="1208373"/>
            <a:ext cx="3617843" cy="66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eeSetLight-Regular"/>
              </a:rPr>
              <a:t>Формула сложных процентов </a:t>
            </a:r>
          </a:p>
          <a:p>
            <a:pPr algn="ctr"/>
            <a:r>
              <a:rPr lang="ru-RU" dirty="0">
                <a:latin typeface="FreeSetLight-Regular"/>
              </a:rPr>
              <a:t>(при капитализации)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992" y="1879403"/>
                <a:ext cx="3296414" cy="790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2" y="1879403"/>
                <a:ext cx="3296414" cy="7907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8418" y="2358886"/>
            <a:ext cx="3995530" cy="175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FreeSetLight-Regular"/>
            </a:endParaRPr>
          </a:p>
          <a:p>
            <a:r>
              <a:rPr lang="ru-RU" dirty="0" smtClean="0">
                <a:latin typeface="FreeSetLight-Regular"/>
              </a:rPr>
              <a:t>где </a:t>
            </a:r>
          </a:p>
          <a:p>
            <a:endParaRPr lang="ru-RU" dirty="0" smtClean="0">
              <a:latin typeface="FreeSetLight-Regular"/>
            </a:endParaRPr>
          </a:p>
          <a:p>
            <a:r>
              <a:rPr lang="ru-RU" dirty="0" smtClean="0">
                <a:latin typeface="FreeSetLight-Regular"/>
              </a:rPr>
              <a:t>S</a:t>
            </a:r>
            <a:r>
              <a:rPr lang="ru-RU" sz="800" dirty="0" smtClean="0">
                <a:latin typeface="FreeSetLight-Regular"/>
              </a:rPr>
              <a:t>0 </a:t>
            </a:r>
            <a:r>
              <a:rPr lang="ru-RU" dirty="0">
                <a:latin typeface="FreeSetLight-Regular"/>
              </a:rPr>
              <a:t>– первоначальная сумма вклада, </a:t>
            </a:r>
            <a:endParaRPr lang="ru-RU" dirty="0" smtClean="0">
              <a:latin typeface="FreeSetLight-Regular"/>
            </a:endParaRPr>
          </a:p>
          <a:p>
            <a:r>
              <a:rPr lang="ru-RU" dirty="0" smtClean="0">
                <a:latin typeface="FreeSetLight-Regular"/>
              </a:rPr>
              <a:t>n - годовой процент ставки, %</a:t>
            </a:r>
          </a:p>
          <a:p>
            <a:r>
              <a:rPr lang="ru-RU" dirty="0" smtClean="0">
                <a:latin typeface="FreeSetLight-Regular"/>
              </a:rPr>
              <a:t>t – срок вклада.</a:t>
            </a:r>
            <a:endParaRPr lang="ru-RU" dirty="0"/>
          </a:p>
        </p:txBody>
      </p:sp>
      <p:pic>
        <p:nvPicPr>
          <p:cNvPr id="4098" name="Picture 2" descr="Депозитный финкальк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40" y="1061458"/>
            <a:ext cx="2660511" cy="32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9391" y="1157936"/>
            <a:ext cx="0" cy="306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9391" y="1157936"/>
            <a:ext cx="4101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00939" y="1157936"/>
            <a:ext cx="6626" cy="306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6080" y="4218475"/>
            <a:ext cx="4111485" cy="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>
            <a:off x="4227444" y="1061458"/>
            <a:ext cx="1937992" cy="87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Экономит время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177747" y="2077789"/>
            <a:ext cx="2014193" cy="910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 и понятен студентам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27444" y="3236840"/>
            <a:ext cx="1937992" cy="95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Смогут использовать</a:t>
            </a:r>
            <a:endParaRPr lang="ru-RU" dirty="0"/>
          </a:p>
        </p:txBody>
      </p:sp>
      <p:pic>
        <p:nvPicPr>
          <p:cNvPr id="24" name="Рисунок 23" descr="logo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406" y="4470664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Особенности практических заданий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5982" y="1268895"/>
            <a:ext cx="1987826" cy="96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Практические задания должны быть: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7477" y="1220727"/>
            <a:ext cx="4128053" cy="430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максимально приближены к жизни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7477" y="1851992"/>
            <a:ext cx="4128054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интересны студентам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88974" y="1436075"/>
            <a:ext cx="483704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65782" y="1895061"/>
            <a:ext cx="483704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0534" y="2745318"/>
            <a:ext cx="4279370" cy="2062103"/>
          </a:xfrm>
          <a:prstGeom prst="rect">
            <a:avLst/>
          </a:prstGeom>
          <a:solidFill>
            <a:srgbClr val="FAEDE4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 купили 10 облигаций компании «ХХХ» на 3 года за 4700р. за 1 штуку. Номинал облигаций 5000 р., ставка купона 6% с выплатой раз в полгода. Через 3 года эмитент выкупил у вас облигации по номинальной стоимости.</a:t>
            </a:r>
          </a:p>
          <a:p>
            <a:r>
              <a:rPr lang="ru-RU" sz="1600" dirty="0" smtClean="0"/>
              <a:t>1) Какой доход вы получите в этом случае?</a:t>
            </a:r>
          </a:p>
          <a:p>
            <a:r>
              <a:rPr lang="ru-RU" sz="1600" dirty="0" smtClean="0"/>
              <a:t>2) Сколько составит доходность за год в процентах?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887" y="2745318"/>
            <a:ext cx="4379842" cy="2062103"/>
          </a:xfrm>
          <a:prstGeom prst="rect">
            <a:avLst/>
          </a:prstGeom>
          <a:solidFill>
            <a:srgbClr val="CCFFCC">
              <a:alpha val="58824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Леонид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работает в ПСО и недавно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решил 10% от своей заработной платы инвестировать, чтобы обеспечить в будущем себе пассивный доход.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узнал, что для покупки ценных бумаг нужно открыть брокерский счет или ИИС, и не знает, что выбрать.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 вы посоветовали Леониду?</a:t>
            </a:r>
            <a:endParaRPr lang="ru-RU" sz="1600" dirty="0"/>
          </a:p>
        </p:txBody>
      </p:sp>
      <p:pic>
        <p:nvPicPr>
          <p:cNvPr id="3076" name="Picture 4" descr="https://upload.wikimedia.org/wikipedia/commons/thumb/0/02/Vraagteken.svg/256px-Vraagtek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" y="2095298"/>
            <a:ext cx="388797" cy="6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90826/ryv/transparent-green-logo-clip-art-font-plant-5d675b65795ea0.2262001815670546934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92" y="2050774"/>
            <a:ext cx="751908" cy="6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logo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7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Проблемы, связанные с обучением студентов СПО основам финансовой грамотности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861391" y="158363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Так как дисциплина Основы финансовой грамотности изучается на втором курсе, к окончанию обучения в колледже без практического применения  знания частично теряются, а навыки ослабевают.</a:t>
            </a:r>
            <a:endParaRPr lang="ru-RU" dirty="0"/>
          </a:p>
        </p:txBody>
      </p:sp>
      <p:pic>
        <p:nvPicPr>
          <p:cNvPr id="4" name="Рисунок 3" descr="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41" y="4484687"/>
            <a:ext cx="1862959" cy="658813"/>
          </a:xfrm>
          <a:prstGeom prst="rect">
            <a:avLst/>
          </a:prstGeom>
        </p:spPr>
      </p:pic>
      <p:pic>
        <p:nvPicPr>
          <p:cNvPr id="3074" name="Picture 2" descr="https://www.b17.ru/foto/article/152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14" y="2728576"/>
            <a:ext cx="3230355" cy="18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91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1006</Words>
  <Application>Microsoft Office PowerPoint</Application>
  <PresentationFormat>Экран (16:9)</PresentationFormat>
  <Paragraphs>97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Circe Bold</vt:lpstr>
      <vt:lpstr>Circe Light</vt:lpstr>
      <vt:lpstr>FreeSetLight-Regular</vt:lpstr>
      <vt:lpstr>Times New Roman</vt:lpstr>
      <vt:lpstr>Wingdings</vt:lpstr>
      <vt:lpstr>Тема Office</vt:lpstr>
      <vt:lpstr>Особенности преподавания дисциплины «Основы финансовой грамотности» в СПО различным категориям обучающихся:  проблемы и перспективы</vt:lpstr>
      <vt:lpstr>Проблемы, связанные с обучением студентов СПО основам финансовой грамотности</vt:lpstr>
      <vt:lpstr>Решение: повышение мотивации студентов</vt:lpstr>
      <vt:lpstr>Проблемы, связанные с обучением студентов СПО основам финансовой грамотности</vt:lpstr>
      <vt:lpstr>Решение: увеличение количества часов на изучение Основ финансовой грамотности </vt:lpstr>
      <vt:lpstr>Проблемы, связанные с обучением студентов СПО основам финансовой грамотности</vt:lpstr>
      <vt:lpstr>Решение: использование современных средств электронных расчетов</vt:lpstr>
      <vt:lpstr>Особенности практических заданий</vt:lpstr>
      <vt:lpstr>Проблемы, связанные с обучением студентов СПО основам финансовой грамотности</vt:lpstr>
      <vt:lpstr>Решение: задания, мотивирующие к действию здесь и сейчас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2 строка</dc:title>
  <dc:creator>Я</dc:creator>
  <cp:lastModifiedBy>Елена Евпалова</cp:lastModifiedBy>
  <cp:revision>36</cp:revision>
  <dcterms:modified xsi:type="dcterms:W3CDTF">2021-12-15T06:18:55Z</dcterms:modified>
</cp:coreProperties>
</file>