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3"/>
  </p:notesMasterIdLst>
  <p:sldIdLst>
    <p:sldId id="260" r:id="rId5"/>
    <p:sldId id="343" r:id="rId6"/>
    <p:sldId id="338" r:id="rId7"/>
    <p:sldId id="332" r:id="rId8"/>
    <p:sldId id="340" r:id="rId9"/>
    <p:sldId id="341" r:id="rId10"/>
    <p:sldId id="342" r:id="rId11"/>
    <p:sldId id="32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763" autoAdjust="0"/>
    <p:restoredTop sz="94716"/>
  </p:normalViewPr>
  <p:slideViewPr>
    <p:cSldViewPr snapToGrid="0" snapToObjects="1">
      <p:cViewPr varScale="1">
        <p:scale>
          <a:sx n="93" d="100"/>
          <a:sy n="93" d="100"/>
        </p:scale>
        <p:origin x="6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06567-30B2-4E22-A1A1-B4BBCBBEDB5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6BD11693-8A9B-45FE-97AB-B3CCB7AF43CC}">
      <dgm:prSet custT="1"/>
      <dgm:spPr>
        <a:xfrm>
          <a:off x="3533430" y="2734191"/>
          <a:ext cx="3017781" cy="2891121"/>
        </a:xfrm>
        <a:prstGeom prst="gear9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0" lang="ru-RU" sz="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Georgia" panose="02040502050405020303" pitchFamily="18" charset="0"/>
              <a:ea typeface="+mn-ea"/>
              <a:cs typeface="Times New Roman" pitchFamily="18" charset="0"/>
            </a:rPr>
            <a:t>ГБПОУ МГОК – профессиональная подготовка студентов</a:t>
          </a:r>
          <a:endParaRPr lang="ru-RU" sz="800" b="1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gm:t>
    </dgm:pt>
    <dgm:pt modelId="{CF54631C-B9A4-4EF1-9B16-26E29EF32641}" type="parTrans" cxnId="{879C4BFD-F62C-447E-9A37-D228D794A9BB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1189F51F-032D-4294-9A90-803F2170437B}" type="sibTrans" cxnId="{879C4BFD-F62C-447E-9A37-D228D794A9BB}">
      <dgm:prSet/>
      <dgm:spPr>
        <a:xfrm>
          <a:off x="3386290" y="2291161"/>
          <a:ext cx="3700635" cy="3700635"/>
        </a:xfrm>
        <a:prstGeom prst="circularArrow">
          <a:avLst>
            <a:gd name="adj1" fmla="val 4688"/>
            <a:gd name="adj2" fmla="val 299029"/>
            <a:gd name="adj3" fmla="val 2536795"/>
            <a:gd name="adj4" fmla="val 15817531"/>
            <a:gd name="adj5" fmla="val 5469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E99414B2-EB1E-4CBF-A599-D4E50122657A}">
      <dgm:prSet phldrT="[Текст]" custT="1"/>
      <dgm:spPr>
        <a:xfrm rot="20700000">
          <a:off x="3160649" y="10958"/>
          <a:ext cx="3360378" cy="3238699"/>
        </a:xfrm>
        <a:prstGeom prst="gear6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800" b="1" dirty="0" smtClean="0">
              <a:solidFill>
                <a:sysClr val="windowText" lastClr="000000"/>
              </a:solidFill>
              <a:latin typeface="Georgia" panose="02040502050405020303" pitchFamily="18" charset="0"/>
              <a:ea typeface="+mn-ea"/>
              <a:cs typeface="Times New Roman" pitchFamily="18" charset="0"/>
            </a:rPr>
            <a:t>Работодатели – отбор лучших специалистов среднего звена</a:t>
          </a:r>
          <a:endParaRPr lang="ru-RU" sz="800" b="1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gm:t>
    </dgm:pt>
    <dgm:pt modelId="{87521CC6-690E-43BA-8572-A0A60FBD82F4}" type="parTrans" cxnId="{EF4BF318-8F99-4FB1-BFEC-53237F365D0D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4F760F8-523F-4E2F-85C2-528E4E4EF0D5}" type="sibTrans" cxnId="{EF4BF318-8F99-4FB1-BFEC-53237F365D0D}">
      <dgm:prSet/>
      <dgm:spPr>
        <a:xfrm>
          <a:off x="3305424" y="-353742"/>
          <a:ext cx="2899006" cy="28990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0CF88AF-A7AA-4F3B-A3B6-7ACB9975D327}">
      <dgm:prSet phldrT="[Текст]"/>
      <dgm:spPr/>
      <dgm:t>
        <a:bodyPr/>
        <a:lstStyle/>
        <a:p>
          <a:endParaRPr lang="ru-RU" sz="1400" dirty="0">
            <a:solidFill>
              <a:schemeClr val="tx1"/>
            </a:solidFill>
          </a:endParaRPr>
        </a:p>
      </dgm:t>
    </dgm:pt>
    <dgm:pt modelId="{34FAE59F-3B96-492C-910D-105AB53DBBB3}" type="parTrans" cxnId="{29A92129-6AC3-4B79-B316-60AEE7056C8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8B8A246-3427-4FE0-A066-6A0561096D08}" type="sibTrans" cxnId="{29A92129-6AC3-4B79-B316-60AEE7056C8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12DFD588-90E8-4691-9C73-E93EDD46534B}">
      <dgm:prSet/>
      <dgm:spPr/>
      <dgm:t>
        <a:bodyPr/>
        <a:lstStyle/>
        <a:p>
          <a:endParaRPr lang="ru-RU" sz="1400" dirty="0">
            <a:solidFill>
              <a:schemeClr val="tx1"/>
            </a:solidFill>
          </a:endParaRPr>
        </a:p>
      </dgm:t>
    </dgm:pt>
    <dgm:pt modelId="{40DDBBF6-F5EB-44C8-BA69-25A2212EEC36}" type="parTrans" cxnId="{11807E71-B37F-4E33-B6C4-4E42B45C71DE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459E2AE-8F46-43F1-B4A1-914BF06BF3F6}" type="sibTrans" cxnId="{11807E71-B37F-4E33-B6C4-4E42B45C71DE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7FBF6D9-7867-496D-A175-0FC3632377AE}">
      <dgm:prSet custT="1"/>
      <dgm:spPr>
        <a:xfrm>
          <a:off x="518810" y="949990"/>
          <a:ext cx="3912685" cy="3693549"/>
        </a:xfrm>
        <a:prstGeom prst="gear6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0" lang="ru-RU" sz="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Georgia" panose="02040502050405020303" pitchFamily="18" charset="0"/>
              <a:ea typeface="+mn-ea"/>
              <a:cs typeface="Times New Roman" pitchFamily="18" charset="0"/>
            </a:rPr>
            <a:t>Студент – получение нового профессионального опыта и шанс попасть на производство престижного предприятия</a:t>
          </a:r>
          <a:endParaRPr lang="ru-RU" sz="800" b="1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gm:t>
    </dgm:pt>
    <dgm:pt modelId="{FB9D349D-E306-4382-A76B-EF6116D0B4D9}" type="parTrans" cxnId="{689A6EB4-BE15-4879-BF89-8556C0AED51F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C9945E7-BFA3-4459-9A12-16BAD6C6A729}" type="sibTrans" cxnId="{689A6EB4-BE15-4879-BF89-8556C0AED51F}">
      <dgm:prSet/>
      <dgm:spPr>
        <a:xfrm>
          <a:off x="708798" y="1332146"/>
          <a:ext cx="2688742" cy="268874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1778AE0-A45D-474A-8193-D2BE4A0433CB}" type="pres">
      <dgm:prSet presAssocID="{51E06567-30B2-4E22-A1A1-B4BBCBBEDB5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429126D-3C04-4B86-8813-3F93E77D3EF5}" type="pres">
      <dgm:prSet presAssocID="{6BD11693-8A9B-45FE-97AB-B3CCB7AF43CC}" presName="gear1" presStyleLbl="node1" presStyleIdx="0" presStyleCnt="3" custScaleX="1043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ECEB8-50D2-4FFF-BD7D-5EC4708428C1}" type="pres">
      <dgm:prSet presAssocID="{6BD11693-8A9B-45FE-97AB-B3CCB7AF43CC}" presName="gear1srcNode" presStyleLbl="node1" presStyleIdx="0" presStyleCnt="3"/>
      <dgm:spPr/>
      <dgm:t>
        <a:bodyPr/>
        <a:lstStyle/>
        <a:p>
          <a:endParaRPr lang="ru-RU"/>
        </a:p>
      </dgm:t>
    </dgm:pt>
    <dgm:pt modelId="{0E0AD7DC-DEDA-4419-AB9D-F5168E330682}" type="pres">
      <dgm:prSet presAssocID="{6BD11693-8A9B-45FE-97AB-B3CCB7AF43CC}" presName="gear1dstNode" presStyleLbl="node1" presStyleIdx="0" presStyleCnt="3"/>
      <dgm:spPr/>
      <dgm:t>
        <a:bodyPr/>
        <a:lstStyle/>
        <a:p>
          <a:endParaRPr lang="ru-RU"/>
        </a:p>
      </dgm:t>
    </dgm:pt>
    <dgm:pt modelId="{55C24434-D669-4206-898D-3F3EA232508E}" type="pres">
      <dgm:prSet presAssocID="{87FBF6D9-7867-496D-A175-0FC3632377AE}" presName="gear2" presStyleLbl="node1" presStyleIdx="1" presStyleCnt="3" custScaleX="186085" custScaleY="175663" custLinFactNeighborX="-23343" custLinFactNeighborY="-145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E4F2-2378-4356-9A6C-3F71A6742952}" type="pres">
      <dgm:prSet presAssocID="{87FBF6D9-7867-496D-A175-0FC3632377AE}" presName="gear2srcNode" presStyleLbl="node1" presStyleIdx="1" presStyleCnt="3"/>
      <dgm:spPr/>
      <dgm:t>
        <a:bodyPr/>
        <a:lstStyle/>
        <a:p>
          <a:endParaRPr lang="ru-RU"/>
        </a:p>
      </dgm:t>
    </dgm:pt>
    <dgm:pt modelId="{1987ECA7-3744-42CC-B0A6-B7DD57D9491C}" type="pres">
      <dgm:prSet presAssocID="{87FBF6D9-7867-496D-A175-0FC3632377AE}" presName="gear2dstNode" presStyleLbl="node1" presStyleIdx="1" presStyleCnt="3"/>
      <dgm:spPr/>
      <dgm:t>
        <a:bodyPr/>
        <a:lstStyle/>
        <a:p>
          <a:endParaRPr lang="ru-RU"/>
        </a:p>
      </dgm:t>
    </dgm:pt>
    <dgm:pt modelId="{89F38343-EA7F-4B35-A9BB-2BCD9EE35A06}" type="pres">
      <dgm:prSet presAssocID="{E99414B2-EB1E-4CBF-A599-D4E50122657A}" presName="gear3" presStyleLbl="node1" presStyleIdx="2" presStyleCnt="3" custScaleX="161865" custScaleY="158455" custLinFactNeighborX="28473" custLinFactNeighborY="-7977"/>
      <dgm:spPr/>
      <dgm:t>
        <a:bodyPr/>
        <a:lstStyle/>
        <a:p>
          <a:endParaRPr lang="ru-RU"/>
        </a:p>
      </dgm:t>
    </dgm:pt>
    <dgm:pt modelId="{4A1A574A-5DD9-4603-A419-586FC7CB60E5}" type="pres">
      <dgm:prSet presAssocID="{E99414B2-EB1E-4CBF-A599-D4E50122657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AA6-C0BB-4711-BD64-44EF4E2D135C}" type="pres">
      <dgm:prSet presAssocID="{E99414B2-EB1E-4CBF-A599-D4E50122657A}" presName="gear3srcNode" presStyleLbl="node1" presStyleIdx="2" presStyleCnt="3"/>
      <dgm:spPr/>
      <dgm:t>
        <a:bodyPr/>
        <a:lstStyle/>
        <a:p>
          <a:endParaRPr lang="ru-RU"/>
        </a:p>
      </dgm:t>
    </dgm:pt>
    <dgm:pt modelId="{419B5069-BEF0-47A1-BB89-953200C9CD36}" type="pres">
      <dgm:prSet presAssocID="{E99414B2-EB1E-4CBF-A599-D4E50122657A}" presName="gear3dstNode" presStyleLbl="node1" presStyleIdx="2" presStyleCnt="3"/>
      <dgm:spPr/>
      <dgm:t>
        <a:bodyPr/>
        <a:lstStyle/>
        <a:p>
          <a:endParaRPr lang="ru-RU"/>
        </a:p>
      </dgm:t>
    </dgm:pt>
    <dgm:pt modelId="{7B91A2EF-0B97-40FF-BF64-A3ACCB48887C}" type="pres">
      <dgm:prSet presAssocID="{1189F51F-032D-4294-9A90-803F2170437B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1BAA6097-9D2E-4B1E-B630-3D3A5264ABAB}" type="pres">
      <dgm:prSet presAssocID="{FC9945E7-BFA3-4459-9A12-16BAD6C6A729}" presName="connector2" presStyleLbl="sibTrans2D1" presStyleIdx="1" presStyleCnt="3" custLinFactNeighborX="-30999" custLinFactNeighborY="-9257"/>
      <dgm:spPr/>
      <dgm:t>
        <a:bodyPr/>
        <a:lstStyle/>
        <a:p>
          <a:endParaRPr lang="ru-RU"/>
        </a:p>
      </dgm:t>
    </dgm:pt>
    <dgm:pt modelId="{D903E701-0488-4B82-94D4-7D7465B2862F}" type="pres">
      <dgm:prSet presAssocID="{34F760F8-523F-4E2F-85C2-528E4E4EF0D5}" presName="connector3" presStyleLbl="sibTrans2D1" presStyleIdx="2" presStyleCnt="3" custLinFactNeighborX="23788" custLinFactNeighborY="-17184"/>
      <dgm:spPr/>
      <dgm:t>
        <a:bodyPr/>
        <a:lstStyle/>
        <a:p>
          <a:endParaRPr lang="ru-RU"/>
        </a:p>
      </dgm:t>
    </dgm:pt>
  </dgm:ptLst>
  <dgm:cxnLst>
    <dgm:cxn modelId="{2A7B9436-0EF0-4CDA-B0CB-F7366D284394}" type="presOf" srcId="{1189F51F-032D-4294-9A90-803F2170437B}" destId="{7B91A2EF-0B97-40FF-BF64-A3ACCB48887C}" srcOrd="0" destOrd="0" presId="urn:microsoft.com/office/officeart/2005/8/layout/gear1"/>
    <dgm:cxn modelId="{4782CFCD-5C96-4AD0-8263-5BA182A2F74E}" type="presOf" srcId="{87FBF6D9-7867-496D-A175-0FC3632377AE}" destId="{0A33E4F2-2378-4356-9A6C-3F71A6742952}" srcOrd="1" destOrd="0" presId="urn:microsoft.com/office/officeart/2005/8/layout/gear1"/>
    <dgm:cxn modelId="{689A6EB4-BE15-4879-BF89-8556C0AED51F}" srcId="{51E06567-30B2-4E22-A1A1-B4BBCBBEDB5D}" destId="{87FBF6D9-7867-496D-A175-0FC3632377AE}" srcOrd="1" destOrd="0" parTransId="{FB9D349D-E306-4382-A76B-EF6116D0B4D9}" sibTransId="{FC9945E7-BFA3-4459-9A12-16BAD6C6A729}"/>
    <dgm:cxn modelId="{A0C5B784-14DC-489F-87B2-58AD23111602}" type="presOf" srcId="{E99414B2-EB1E-4CBF-A599-D4E50122657A}" destId="{4A1A574A-5DD9-4603-A419-586FC7CB60E5}" srcOrd="1" destOrd="0" presId="urn:microsoft.com/office/officeart/2005/8/layout/gear1"/>
    <dgm:cxn modelId="{090B0933-E5C7-4F2C-B726-65DAE2C1F40C}" type="presOf" srcId="{FC9945E7-BFA3-4459-9A12-16BAD6C6A729}" destId="{1BAA6097-9D2E-4B1E-B630-3D3A5264ABAB}" srcOrd="0" destOrd="0" presId="urn:microsoft.com/office/officeart/2005/8/layout/gear1"/>
    <dgm:cxn modelId="{6587B9D5-A638-4788-BF54-2FAE7670DB16}" type="presOf" srcId="{E99414B2-EB1E-4CBF-A599-D4E50122657A}" destId="{419B5069-BEF0-47A1-BB89-953200C9CD36}" srcOrd="3" destOrd="0" presId="urn:microsoft.com/office/officeart/2005/8/layout/gear1"/>
    <dgm:cxn modelId="{7B72AEED-0AA8-4530-AEBD-45321E7132C9}" type="presOf" srcId="{6BD11693-8A9B-45FE-97AB-B3CCB7AF43CC}" destId="{0E0AD7DC-DEDA-4419-AB9D-F5168E330682}" srcOrd="2" destOrd="0" presId="urn:microsoft.com/office/officeart/2005/8/layout/gear1"/>
    <dgm:cxn modelId="{04CCBD27-C900-446D-85A9-386771C78773}" type="presOf" srcId="{87FBF6D9-7867-496D-A175-0FC3632377AE}" destId="{1987ECA7-3744-42CC-B0A6-B7DD57D9491C}" srcOrd="2" destOrd="0" presId="urn:microsoft.com/office/officeart/2005/8/layout/gear1"/>
    <dgm:cxn modelId="{380E7EE6-37A9-4905-81FC-E539D966BAD8}" type="presOf" srcId="{E99414B2-EB1E-4CBF-A599-D4E50122657A}" destId="{4A764AA6-C0BB-4711-BD64-44EF4E2D135C}" srcOrd="2" destOrd="0" presId="urn:microsoft.com/office/officeart/2005/8/layout/gear1"/>
    <dgm:cxn modelId="{90489FA8-3EAA-40B7-A786-058ED557CB0C}" type="presOf" srcId="{34F760F8-523F-4E2F-85C2-528E4E4EF0D5}" destId="{D903E701-0488-4B82-94D4-7D7465B2862F}" srcOrd="0" destOrd="0" presId="urn:microsoft.com/office/officeart/2005/8/layout/gear1"/>
    <dgm:cxn modelId="{5DAF8240-C4FD-4524-B1AC-BFE6FE419A5F}" type="presOf" srcId="{6BD11693-8A9B-45FE-97AB-B3CCB7AF43CC}" destId="{8429126D-3C04-4B86-8813-3F93E77D3EF5}" srcOrd="0" destOrd="0" presId="urn:microsoft.com/office/officeart/2005/8/layout/gear1"/>
    <dgm:cxn modelId="{11807E71-B37F-4E33-B6C4-4E42B45C71DE}" srcId="{51E06567-30B2-4E22-A1A1-B4BBCBBEDB5D}" destId="{12DFD588-90E8-4691-9C73-E93EDD46534B}" srcOrd="4" destOrd="0" parTransId="{40DDBBF6-F5EB-44C8-BA69-25A2212EEC36}" sibTransId="{9459E2AE-8F46-43F1-B4A1-914BF06BF3F6}"/>
    <dgm:cxn modelId="{29A92129-6AC3-4B79-B316-60AEE7056C84}" srcId="{51E06567-30B2-4E22-A1A1-B4BBCBBEDB5D}" destId="{90CF88AF-A7AA-4F3B-A3B6-7ACB9975D327}" srcOrd="3" destOrd="0" parTransId="{34FAE59F-3B96-492C-910D-105AB53DBBB3}" sibTransId="{78B8A246-3427-4FE0-A066-6A0561096D08}"/>
    <dgm:cxn modelId="{39C1ACDF-0766-496F-A8AB-3BB6AA78A4B0}" type="presOf" srcId="{6BD11693-8A9B-45FE-97AB-B3CCB7AF43CC}" destId="{006ECEB8-50D2-4FFF-BD7D-5EC4708428C1}" srcOrd="1" destOrd="0" presId="urn:microsoft.com/office/officeart/2005/8/layout/gear1"/>
    <dgm:cxn modelId="{9549385B-96E0-4928-9548-28C91B02E247}" type="presOf" srcId="{51E06567-30B2-4E22-A1A1-B4BBCBBEDB5D}" destId="{41778AE0-A45D-474A-8193-D2BE4A0433CB}" srcOrd="0" destOrd="0" presId="urn:microsoft.com/office/officeart/2005/8/layout/gear1"/>
    <dgm:cxn modelId="{7D15D3A2-F0A4-4771-B511-AB9176D3F534}" type="presOf" srcId="{E99414B2-EB1E-4CBF-A599-D4E50122657A}" destId="{89F38343-EA7F-4B35-A9BB-2BCD9EE35A06}" srcOrd="0" destOrd="0" presId="urn:microsoft.com/office/officeart/2005/8/layout/gear1"/>
    <dgm:cxn modelId="{EF4BF318-8F99-4FB1-BFEC-53237F365D0D}" srcId="{51E06567-30B2-4E22-A1A1-B4BBCBBEDB5D}" destId="{E99414B2-EB1E-4CBF-A599-D4E50122657A}" srcOrd="2" destOrd="0" parTransId="{87521CC6-690E-43BA-8572-A0A60FBD82F4}" sibTransId="{34F760F8-523F-4E2F-85C2-528E4E4EF0D5}"/>
    <dgm:cxn modelId="{879C4BFD-F62C-447E-9A37-D228D794A9BB}" srcId="{51E06567-30B2-4E22-A1A1-B4BBCBBEDB5D}" destId="{6BD11693-8A9B-45FE-97AB-B3CCB7AF43CC}" srcOrd="0" destOrd="0" parTransId="{CF54631C-B9A4-4EF1-9B16-26E29EF32641}" sibTransId="{1189F51F-032D-4294-9A90-803F2170437B}"/>
    <dgm:cxn modelId="{FDA16D03-24F9-4377-8F96-8417F9289633}" type="presOf" srcId="{87FBF6D9-7867-496D-A175-0FC3632377AE}" destId="{55C24434-D669-4206-898D-3F3EA232508E}" srcOrd="0" destOrd="0" presId="urn:microsoft.com/office/officeart/2005/8/layout/gear1"/>
    <dgm:cxn modelId="{A090414B-938B-4A97-9128-EB618FAF2D3A}" type="presParOf" srcId="{41778AE0-A45D-474A-8193-D2BE4A0433CB}" destId="{8429126D-3C04-4B86-8813-3F93E77D3EF5}" srcOrd="0" destOrd="0" presId="urn:microsoft.com/office/officeart/2005/8/layout/gear1"/>
    <dgm:cxn modelId="{0D8E3D23-A99D-4207-845E-E315E55C7F50}" type="presParOf" srcId="{41778AE0-A45D-474A-8193-D2BE4A0433CB}" destId="{006ECEB8-50D2-4FFF-BD7D-5EC4708428C1}" srcOrd="1" destOrd="0" presId="urn:microsoft.com/office/officeart/2005/8/layout/gear1"/>
    <dgm:cxn modelId="{F0415B11-1C37-47E6-8621-D9A060B5180E}" type="presParOf" srcId="{41778AE0-A45D-474A-8193-D2BE4A0433CB}" destId="{0E0AD7DC-DEDA-4419-AB9D-F5168E330682}" srcOrd="2" destOrd="0" presId="urn:microsoft.com/office/officeart/2005/8/layout/gear1"/>
    <dgm:cxn modelId="{E871F4EB-35E8-4FA7-90DC-A4B3A95FCCAA}" type="presParOf" srcId="{41778AE0-A45D-474A-8193-D2BE4A0433CB}" destId="{55C24434-D669-4206-898D-3F3EA232508E}" srcOrd="3" destOrd="0" presId="urn:microsoft.com/office/officeart/2005/8/layout/gear1"/>
    <dgm:cxn modelId="{E98F6EF0-C39A-41CC-A24C-033939C34E1A}" type="presParOf" srcId="{41778AE0-A45D-474A-8193-D2BE4A0433CB}" destId="{0A33E4F2-2378-4356-9A6C-3F71A6742952}" srcOrd="4" destOrd="0" presId="urn:microsoft.com/office/officeart/2005/8/layout/gear1"/>
    <dgm:cxn modelId="{E03BB5F0-2ACC-4105-8759-5413FC118805}" type="presParOf" srcId="{41778AE0-A45D-474A-8193-D2BE4A0433CB}" destId="{1987ECA7-3744-42CC-B0A6-B7DD57D9491C}" srcOrd="5" destOrd="0" presId="urn:microsoft.com/office/officeart/2005/8/layout/gear1"/>
    <dgm:cxn modelId="{4A4FD2D8-D9A1-41B7-8D22-7ACFC1534B85}" type="presParOf" srcId="{41778AE0-A45D-474A-8193-D2BE4A0433CB}" destId="{89F38343-EA7F-4B35-A9BB-2BCD9EE35A06}" srcOrd="6" destOrd="0" presId="urn:microsoft.com/office/officeart/2005/8/layout/gear1"/>
    <dgm:cxn modelId="{72CBD4EB-FEBD-45C0-AE4B-64831253B437}" type="presParOf" srcId="{41778AE0-A45D-474A-8193-D2BE4A0433CB}" destId="{4A1A574A-5DD9-4603-A419-586FC7CB60E5}" srcOrd="7" destOrd="0" presId="urn:microsoft.com/office/officeart/2005/8/layout/gear1"/>
    <dgm:cxn modelId="{C9207814-A26F-4342-B2DF-02B14B37C66B}" type="presParOf" srcId="{41778AE0-A45D-474A-8193-D2BE4A0433CB}" destId="{4A764AA6-C0BB-4711-BD64-44EF4E2D135C}" srcOrd="8" destOrd="0" presId="urn:microsoft.com/office/officeart/2005/8/layout/gear1"/>
    <dgm:cxn modelId="{5C649191-0D50-457B-95BE-42C5DC9F9055}" type="presParOf" srcId="{41778AE0-A45D-474A-8193-D2BE4A0433CB}" destId="{419B5069-BEF0-47A1-BB89-953200C9CD36}" srcOrd="9" destOrd="0" presId="urn:microsoft.com/office/officeart/2005/8/layout/gear1"/>
    <dgm:cxn modelId="{DE09459B-4458-4563-A4D3-A267F17AC550}" type="presParOf" srcId="{41778AE0-A45D-474A-8193-D2BE4A0433CB}" destId="{7B91A2EF-0B97-40FF-BF64-A3ACCB48887C}" srcOrd="10" destOrd="0" presId="urn:microsoft.com/office/officeart/2005/8/layout/gear1"/>
    <dgm:cxn modelId="{523A314B-0238-4945-B9B1-A2F992EEEFA5}" type="presParOf" srcId="{41778AE0-A45D-474A-8193-D2BE4A0433CB}" destId="{1BAA6097-9D2E-4B1E-B630-3D3A5264ABAB}" srcOrd="11" destOrd="0" presId="urn:microsoft.com/office/officeart/2005/8/layout/gear1"/>
    <dgm:cxn modelId="{380859A1-7703-487E-A148-E0BE367F7CEF}" type="presParOf" srcId="{41778AE0-A45D-474A-8193-D2BE4A0433CB}" destId="{D903E701-0488-4B82-94D4-7D7465B2862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A2A595-5F94-4A5B-8AE9-58D71A59229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0C1833-CA78-4651-BC82-208EE4B40799}">
      <dgm:prSet phldrT="[Текст]"/>
      <dgm:spPr>
        <a:xfrm>
          <a:off x="1616630" y="1900344"/>
          <a:ext cx="1338738" cy="1338738"/>
        </a:xfrm>
        <a:prstGeom prst="ellipse">
          <a:avLst/>
        </a:prstGeom>
        <a:solidFill>
          <a:srgbClr val="9BBB59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БАЗОВАЯ КАФЕДРА</a:t>
          </a:r>
          <a:endParaRPr lang="ru-RU" b="1" dirty="0">
            <a:solidFill>
              <a:srgbClr val="FF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C9FB5DB-11FA-477F-86E5-3CED764AB822}" type="parTrans" cxnId="{DEE048EB-0826-4E6C-88C7-AE7ABCEAAB89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164FFD05-E045-4AE0-A1D8-FCA14A5888AC}" type="sibTrans" cxnId="{DEE048EB-0826-4E6C-88C7-AE7ABCEAAB89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F3878D81-03FB-4861-93EB-F94BF2AAD941}">
      <dgm:prSet phldrT="[Текст]"/>
      <dgm:spPr>
        <a:xfrm>
          <a:off x="120092" y="989670"/>
          <a:ext cx="1271801" cy="1017441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Технологическое оборудование, оснастка и инструменты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582AF21-6525-48B9-A4DC-52BA7F40C2C7}" type="parTrans" cxnId="{CB813A4C-0B94-4B5D-BBDC-025E8B742A2B}">
      <dgm:prSet/>
      <dgm:spPr>
        <a:xfrm rot="12900000">
          <a:off x="653587" y="1632411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2A7FE963-F3A3-47AF-8F9F-A65DD50D393C}" type="sibTrans" cxnId="{CB813A4C-0B94-4B5D-BBDC-025E8B742A2B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F982A3EC-1501-4E64-B76E-1577185CCA0D}">
      <dgm:prSet phldrT="[Текст]" custT="1"/>
      <dgm:spPr>
        <a:xfrm>
          <a:off x="1646436" y="-191082"/>
          <a:ext cx="1279127" cy="1786006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Настольные станки-тренажеры, программное обеспечение, лабораторный модуль, автоматизированное рабочее место (тренажер)</a:t>
          </a:r>
          <a:endParaRPr lang="ru-RU" sz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ACFF4C7-03FB-4D0A-995A-ED15290536D4}" type="parTrans" cxnId="{49F3EE33-2560-42E8-8023-396A8820C38E}">
      <dgm:prSet/>
      <dgm:spPr>
        <a:xfrm rot="16200000">
          <a:off x="1719744" y="1077405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05182891-24F5-41B2-9071-36DE54E8AE5D}" type="sibTrans" cxnId="{49F3EE33-2560-42E8-8023-396A8820C38E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DC16F8F0-F6F0-476E-8C91-C8DC5B1B8AE1}">
      <dgm:prSet phldrT="[Текст]"/>
      <dgm:spPr>
        <a:xfrm>
          <a:off x="3180105" y="989670"/>
          <a:ext cx="1271801" cy="1017441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Оборудованные помещения, справочная и техническая литература, техническая документация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2735A03-65EC-4FF2-B546-063AA3A690DD}" type="parTrans" cxnId="{32BE561A-4BC8-4906-8B9F-00303C26B922}">
      <dgm:prSet/>
      <dgm:spPr>
        <a:xfrm rot="19500000">
          <a:off x="2785902" y="1632411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5A1F8EB7-3B4D-4293-A465-D99A6ECC84BE}" type="sibTrans" cxnId="{32BE561A-4BC8-4906-8B9F-00303C26B922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3CAA477D-E878-4349-ACC2-09CB88994E6F}" type="pres">
      <dgm:prSet presAssocID="{75A2A595-5F94-4A5B-8AE9-58D71A59229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EC423-DDEA-4085-B7FB-8FDCA6E51221}" type="pres">
      <dgm:prSet presAssocID="{A70C1833-CA78-4651-BC82-208EE4B40799}" presName="centerShape" presStyleLbl="node0" presStyleIdx="0" presStyleCnt="1"/>
      <dgm:spPr/>
      <dgm:t>
        <a:bodyPr/>
        <a:lstStyle/>
        <a:p>
          <a:endParaRPr lang="ru-RU"/>
        </a:p>
      </dgm:t>
    </dgm:pt>
    <dgm:pt modelId="{5B741F5F-863F-4267-AE90-0E1A929F1708}" type="pres">
      <dgm:prSet presAssocID="{B582AF21-6525-48B9-A4DC-52BA7F40C2C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1C7BBAE-05E3-4DA7-943B-74D2BDF64266}" type="pres">
      <dgm:prSet presAssocID="{F3878D81-03FB-4861-93EB-F94BF2AAD9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339EE-8BCD-4750-995E-FC8C272338A4}" type="pres">
      <dgm:prSet presAssocID="{8ACFF4C7-03FB-4D0A-995A-ED15290536D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FCEC379-38E2-4189-A89D-5DCF02B719BD}" type="pres">
      <dgm:prSet presAssocID="{F982A3EC-1501-4E64-B76E-1577185CCA0D}" presName="node" presStyleLbl="node1" presStyleIdx="1" presStyleCnt="3" custScaleX="100576" custScaleY="175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D5396-A382-44F5-9189-29E898330EC9}" type="pres">
      <dgm:prSet presAssocID="{92735A03-65EC-4FF2-B546-063AA3A690D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957F155F-E718-47D7-A63C-B1DA66F959DE}" type="pres">
      <dgm:prSet presAssocID="{DC16F8F0-F6F0-476E-8C91-C8DC5B1B8AE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78A9C2-8564-4176-8715-07F249B64161}" type="presOf" srcId="{A70C1833-CA78-4651-BC82-208EE4B40799}" destId="{0DDEC423-DDEA-4085-B7FB-8FDCA6E51221}" srcOrd="0" destOrd="0" presId="urn:microsoft.com/office/officeart/2005/8/layout/radial4"/>
    <dgm:cxn modelId="{A9F5E6BE-2A27-41B0-ABDC-EB305F58DDFA}" type="presOf" srcId="{DC16F8F0-F6F0-476E-8C91-C8DC5B1B8AE1}" destId="{957F155F-E718-47D7-A63C-B1DA66F959DE}" srcOrd="0" destOrd="0" presId="urn:microsoft.com/office/officeart/2005/8/layout/radial4"/>
    <dgm:cxn modelId="{49F3EE33-2560-42E8-8023-396A8820C38E}" srcId="{A70C1833-CA78-4651-BC82-208EE4B40799}" destId="{F982A3EC-1501-4E64-B76E-1577185CCA0D}" srcOrd="1" destOrd="0" parTransId="{8ACFF4C7-03FB-4D0A-995A-ED15290536D4}" sibTransId="{05182891-24F5-41B2-9071-36DE54E8AE5D}"/>
    <dgm:cxn modelId="{CB813A4C-0B94-4B5D-BBDC-025E8B742A2B}" srcId="{A70C1833-CA78-4651-BC82-208EE4B40799}" destId="{F3878D81-03FB-4861-93EB-F94BF2AAD941}" srcOrd="0" destOrd="0" parTransId="{B582AF21-6525-48B9-A4DC-52BA7F40C2C7}" sibTransId="{2A7FE963-F3A3-47AF-8F9F-A65DD50D393C}"/>
    <dgm:cxn modelId="{7B0BA985-38AF-4B1C-8DA2-0A46C5027DEA}" type="presOf" srcId="{B582AF21-6525-48B9-A4DC-52BA7F40C2C7}" destId="{5B741F5F-863F-4267-AE90-0E1A929F1708}" srcOrd="0" destOrd="0" presId="urn:microsoft.com/office/officeart/2005/8/layout/radial4"/>
    <dgm:cxn modelId="{1D61246B-840F-4FB5-8840-7589AFBCCCB9}" type="presOf" srcId="{92735A03-65EC-4FF2-B546-063AA3A690DD}" destId="{975D5396-A382-44F5-9189-29E898330EC9}" srcOrd="0" destOrd="0" presId="urn:microsoft.com/office/officeart/2005/8/layout/radial4"/>
    <dgm:cxn modelId="{47935B8C-737F-4583-AD61-A7A43071514B}" type="presOf" srcId="{8ACFF4C7-03FB-4D0A-995A-ED15290536D4}" destId="{747339EE-8BCD-4750-995E-FC8C272338A4}" srcOrd="0" destOrd="0" presId="urn:microsoft.com/office/officeart/2005/8/layout/radial4"/>
    <dgm:cxn modelId="{DEE048EB-0826-4E6C-88C7-AE7ABCEAAB89}" srcId="{75A2A595-5F94-4A5B-8AE9-58D71A592296}" destId="{A70C1833-CA78-4651-BC82-208EE4B40799}" srcOrd="0" destOrd="0" parTransId="{FC9FB5DB-11FA-477F-86E5-3CED764AB822}" sibTransId="{164FFD05-E045-4AE0-A1D8-FCA14A5888AC}"/>
    <dgm:cxn modelId="{31963793-829F-4418-AD15-583A0E5B2047}" type="presOf" srcId="{75A2A595-5F94-4A5B-8AE9-58D71A592296}" destId="{3CAA477D-E878-4349-ACC2-09CB88994E6F}" srcOrd="0" destOrd="0" presId="urn:microsoft.com/office/officeart/2005/8/layout/radial4"/>
    <dgm:cxn modelId="{F87DB241-2E69-41C0-B1B4-29AF4936D2B6}" type="presOf" srcId="{F3878D81-03FB-4861-93EB-F94BF2AAD941}" destId="{01C7BBAE-05E3-4DA7-943B-74D2BDF64266}" srcOrd="0" destOrd="0" presId="urn:microsoft.com/office/officeart/2005/8/layout/radial4"/>
    <dgm:cxn modelId="{D269C1DF-BA48-4D87-A8B0-19244B9EDE42}" type="presOf" srcId="{F982A3EC-1501-4E64-B76E-1577185CCA0D}" destId="{7FCEC379-38E2-4189-A89D-5DCF02B719BD}" srcOrd="0" destOrd="0" presId="urn:microsoft.com/office/officeart/2005/8/layout/radial4"/>
    <dgm:cxn modelId="{32BE561A-4BC8-4906-8B9F-00303C26B922}" srcId="{A70C1833-CA78-4651-BC82-208EE4B40799}" destId="{DC16F8F0-F6F0-476E-8C91-C8DC5B1B8AE1}" srcOrd="2" destOrd="0" parTransId="{92735A03-65EC-4FF2-B546-063AA3A690DD}" sibTransId="{5A1F8EB7-3B4D-4293-A465-D99A6ECC84BE}"/>
    <dgm:cxn modelId="{5DA1B9CF-EE48-4F5F-886F-4BD65AC1B2D4}" type="presParOf" srcId="{3CAA477D-E878-4349-ACC2-09CB88994E6F}" destId="{0DDEC423-DDEA-4085-B7FB-8FDCA6E51221}" srcOrd="0" destOrd="0" presId="urn:microsoft.com/office/officeart/2005/8/layout/radial4"/>
    <dgm:cxn modelId="{9EC6868A-2231-4FF7-8A86-7F2A27216003}" type="presParOf" srcId="{3CAA477D-E878-4349-ACC2-09CB88994E6F}" destId="{5B741F5F-863F-4267-AE90-0E1A929F1708}" srcOrd="1" destOrd="0" presId="urn:microsoft.com/office/officeart/2005/8/layout/radial4"/>
    <dgm:cxn modelId="{9842698D-3FEC-4E6F-BD50-038305DE42EB}" type="presParOf" srcId="{3CAA477D-E878-4349-ACC2-09CB88994E6F}" destId="{01C7BBAE-05E3-4DA7-943B-74D2BDF64266}" srcOrd="2" destOrd="0" presId="urn:microsoft.com/office/officeart/2005/8/layout/radial4"/>
    <dgm:cxn modelId="{6F8007B5-DE3B-4B76-9E54-8228807879B7}" type="presParOf" srcId="{3CAA477D-E878-4349-ACC2-09CB88994E6F}" destId="{747339EE-8BCD-4750-995E-FC8C272338A4}" srcOrd="3" destOrd="0" presId="urn:microsoft.com/office/officeart/2005/8/layout/radial4"/>
    <dgm:cxn modelId="{DD53603D-1143-4F92-9AC9-E4482740C23D}" type="presParOf" srcId="{3CAA477D-E878-4349-ACC2-09CB88994E6F}" destId="{7FCEC379-38E2-4189-A89D-5DCF02B719BD}" srcOrd="4" destOrd="0" presId="urn:microsoft.com/office/officeart/2005/8/layout/radial4"/>
    <dgm:cxn modelId="{CB35A866-BDB7-4C15-9352-2D5869A53A6D}" type="presParOf" srcId="{3CAA477D-E878-4349-ACC2-09CB88994E6F}" destId="{975D5396-A382-44F5-9189-29E898330EC9}" srcOrd="5" destOrd="0" presId="urn:microsoft.com/office/officeart/2005/8/layout/radial4"/>
    <dgm:cxn modelId="{CFC457BF-EC67-471F-A5D0-40786CCDF7A0}" type="presParOf" srcId="{3CAA477D-E878-4349-ACC2-09CB88994E6F}" destId="{957F155F-E718-47D7-A63C-B1DA66F959DE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9126D-3C04-4B86-8813-3F93E77D3EF5}">
      <dsp:nvSpPr>
        <dsp:cNvPr id="0" name=""/>
        <dsp:cNvSpPr/>
      </dsp:nvSpPr>
      <dsp:spPr>
        <a:xfrm>
          <a:off x="2041326" y="1354968"/>
          <a:ext cx="1495505" cy="1432737"/>
        </a:xfrm>
        <a:prstGeom prst="gear9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800" b="1" i="0" u="none" strike="noStrike" kern="1200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Georgia" panose="02040502050405020303" pitchFamily="18" charset="0"/>
              <a:ea typeface="+mn-ea"/>
              <a:cs typeface="Times New Roman" pitchFamily="18" charset="0"/>
            </a:rPr>
            <a:t>ГБПОУ МГОК – профессиональная подготовка студентов</a:t>
          </a:r>
          <a:endParaRPr lang="ru-RU" sz="800" b="1" kern="1200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sp:txBody>
      <dsp:txXfrm>
        <a:off x="2337298" y="1690580"/>
        <a:ext cx="903561" cy="736456"/>
      </dsp:txXfrm>
    </dsp:sp>
    <dsp:sp modelId="{55C24434-D669-4206-898D-3F3EA232508E}">
      <dsp:nvSpPr>
        <dsp:cNvPr id="0" name=""/>
        <dsp:cNvSpPr/>
      </dsp:nvSpPr>
      <dsp:spPr>
        <a:xfrm>
          <a:off x="547387" y="470781"/>
          <a:ext cx="1938988" cy="1830392"/>
        </a:xfrm>
        <a:prstGeom prst="gear6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800" b="1" i="0" u="none" strike="noStrike" kern="1200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Georgia" panose="02040502050405020303" pitchFamily="18" charset="0"/>
              <a:ea typeface="+mn-ea"/>
              <a:cs typeface="Times New Roman" pitchFamily="18" charset="0"/>
            </a:rPr>
            <a:t>Студент – получение нового профессионального опыта и шанс попасть на производство престижного предприятия</a:t>
          </a:r>
          <a:endParaRPr lang="ru-RU" sz="800" b="1" kern="1200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sp:txBody>
      <dsp:txXfrm>
        <a:off x="1023979" y="934373"/>
        <a:ext cx="985804" cy="903208"/>
      </dsp:txXfrm>
    </dsp:sp>
    <dsp:sp modelId="{89F38343-EA7F-4B35-A9BB-2BCD9EE35A06}">
      <dsp:nvSpPr>
        <dsp:cNvPr id="0" name=""/>
        <dsp:cNvSpPr/>
      </dsp:nvSpPr>
      <dsp:spPr>
        <a:xfrm rot="20700000">
          <a:off x="1856589" y="5430"/>
          <a:ext cx="1665284" cy="1604984"/>
        </a:xfrm>
        <a:prstGeom prst="gear6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ysClr val="windowText" lastClr="000000"/>
              </a:solidFill>
              <a:latin typeface="Georgia" panose="02040502050405020303" pitchFamily="18" charset="0"/>
              <a:ea typeface="+mn-ea"/>
              <a:cs typeface="Times New Roman" pitchFamily="18" charset="0"/>
            </a:rPr>
            <a:t>Работодатели – отбор лучших специалистов среднего звена</a:t>
          </a:r>
          <a:endParaRPr lang="ru-RU" sz="800" b="1" kern="1200" dirty="0">
            <a:solidFill>
              <a:sysClr val="windowText" lastClr="000000"/>
            </a:solidFill>
            <a:latin typeface="Georgia" panose="02040502050405020303" pitchFamily="18" charset="0"/>
            <a:ea typeface="+mn-ea"/>
            <a:cs typeface="Times New Roman" pitchFamily="18" charset="0"/>
          </a:endParaRPr>
        </a:p>
      </dsp:txBody>
      <dsp:txXfrm rot="-20700000">
        <a:off x="2456868" y="583872"/>
        <a:ext cx="464726" cy="448101"/>
      </dsp:txXfrm>
    </dsp:sp>
    <dsp:sp modelId="{7B91A2EF-0B97-40FF-BF64-A3ACCB48887C}">
      <dsp:nvSpPr>
        <dsp:cNvPr id="0" name=""/>
        <dsp:cNvSpPr/>
      </dsp:nvSpPr>
      <dsp:spPr>
        <a:xfrm>
          <a:off x="1945993" y="1148018"/>
          <a:ext cx="1833903" cy="1833903"/>
        </a:xfrm>
        <a:prstGeom prst="circularArrow">
          <a:avLst>
            <a:gd name="adj1" fmla="val 4688"/>
            <a:gd name="adj2" fmla="val 299029"/>
            <a:gd name="adj3" fmla="val 2536795"/>
            <a:gd name="adj4" fmla="val 15817531"/>
            <a:gd name="adj5" fmla="val 5469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A6097-9D2E-4B1E-B630-3D3A5264ABAB}">
      <dsp:nvSpPr>
        <dsp:cNvPr id="0" name=""/>
        <dsp:cNvSpPr/>
      </dsp:nvSpPr>
      <dsp:spPr>
        <a:xfrm>
          <a:off x="641538" y="669244"/>
          <a:ext cx="1332445" cy="133244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3E701-0488-4B82-94D4-7D7465B2862F}">
      <dsp:nvSpPr>
        <dsp:cNvPr id="0" name=""/>
        <dsp:cNvSpPr/>
      </dsp:nvSpPr>
      <dsp:spPr>
        <a:xfrm>
          <a:off x="1928335" y="-166222"/>
          <a:ext cx="1436644" cy="14366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EC423-DDEA-4085-B7FB-8FDCA6E51221}">
      <dsp:nvSpPr>
        <dsp:cNvPr id="0" name=""/>
        <dsp:cNvSpPr/>
      </dsp:nvSpPr>
      <dsp:spPr>
        <a:xfrm>
          <a:off x="1616630" y="1900344"/>
          <a:ext cx="1338738" cy="1338738"/>
        </a:xfrm>
        <a:prstGeom prst="ellipse">
          <a:avLst/>
        </a:prstGeom>
        <a:solidFill>
          <a:srgbClr val="9BBB59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БАЗОВАЯ КАФЕДРА</a:t>
          </a:r>
          <a:endParaRPr lang="ru-RU" sz="1500" b="1" kern="1200" dirty="0">
            <a:solidFill>
              <a:srgbClr val="FF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812684" y="2096398"/>
        <a:ext cx="946630" cy="946630"/>
      </dsp:txXfrm>
    </dsp:sp>
    <dsp:sp modelId="{5B741F5F-863F-4267-AE90-0E1A929F1708}">
      <dsp:nvSpPr>
        <dsp:cNvPr id="0" name=""/>
        <dsp:cNvSpPr/>
      </dsp:nvSpPr>
      <dsp:spPr>
        <a:xfrm rot="12900000">
          <a:off x="653587" y="1632411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7BBAE-05E3-4DA7-943B-74D2BDF64266}">
      <dsp:nvSpPr>
        <dsp:cNvPr id="0" name=""/>
        <dsp:cNvSpPr/>
      </dsp:nvSpPr>
      <dsp:spPr>
        <a:xfrm>
          <a:off x="120092" y="989670"/>
          <a:ext cx="1271801" cy="1017441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Технологическое оборудование, оснастка и инструменты</a:t>
          </a:r>
          <a:endParaRPr lang="ru-RU" sz="900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49892" y="1019470"/>
        <a:ext cx="1212201" cy="957841"/>
      </dsp:txXfrm>
    </dsp:sp>
    <dsp:sp modelId="{747339EE-8BCD-4750-995E-FC8C272338A4}">
      <dsp:nvSpPr>
        <dsp:cNvPr id="0" name=""/>
        <dsp:cNvSpPr/>
      </dsp:nvSpPr>
      <dsp:spPr>
        <a:xfrm rot="16200000">
          <a:off x="1719744" y="1077405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EC379-38E2-4189-A89D-5DCF02B719BD}">
      <dsp:nvSpPr>
        <dsp:cNvPr id="0" name=""/>
        <dsp:cNvSpPr/>
      </dsp:nvSpPr>
      <dsp:spPr>
        <a:xfrm>
          <a:off x="1646436" y="-191082"/>
          <a:ext cx="1279127" cy="1786006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Настольные станки-тренажеры, программное обеспечение, лабораторный модуль, автоматизированное рабочее место (тренажер)</a:t>
          </a:r>
          <a:endParaRPr lang="ru-RU" sz="1200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683900" y="-153618"/>
        <a:ext cx="1204199" cy="1711078"/>
      </dsp:txXfrm>
    </dsp:sp>
    <dsp:sp modelId="{975D5396-A382-44F5-9189-29E898330EC9}">
      <dsp:nvSpPr>
        <dsp:cNvPr id="0" name=""/>
        <dsp:cNvSpPr/>
      </dsp:nvSpPr>
      <dsp:spPr>
        <a:xfrm rot="19500000">
          <a:off x="2785902" y="1632411"/>
          <a:ext cx="1132510" cy="381540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F155F-E718-47D7-A63C-B1DA66F959DE}">
      <dsp:nvSpPr>
        <dsp:cNvPr id="0" name=""/>
        <dsp:cNvSpPr/>
      </dsp:nvSpPr>
      <dsp:spPr>
        <a:xfrm>
          <a:off x="3180105" y="989670"/>
          <a:ext cx="1271801" cy="1017441"/>
        </a:xfrm>
        <a:prstGeom prst="roundRect">
          <a:avLst>
            <a:gd name="adj" fmla="val 10000"/>
          </a:avLst>
        </a:prstGeom>
        <a:solidFill>
          <a:srgbClr val="E4DD4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Оборудованные помещения, справочная и техническая литература, техническая документация</a:t>
          </a:r>
          <a:endParaRPr lang="ru-RU" sz="900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209905" y="1019470"/>
        <a:ext cx="1212201" cy="957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B3546-0C6F-47FE-A7EB-43C192FE35EB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4EDB9-7E4E-41AC-A963-62E6D1394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34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EDB9-7E4E-41AC-A963-62E6D13943F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6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EDB9-7E4E-41AC-A963-62E6D13943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0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4EDB9-7E4E-41AC-A963-62E6D13943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37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6F930-1EA0-4B2D-A30C-6F4C4D66A20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0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602" y="2277229"/>
            <a:ext cx="8334855" cy="15514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Базовая кафедра - кадровый потенциал предприятий оборонно-промышленного комплекса России»</a:t>
            </a:r>
            <a:endParaRPr lang="ru-RU" sz="28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endParaRPr lang="ru-RU" sz="28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Авторы: Петренко Светлана Владимировна, 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старший методист</a:t>
            </a:r>
          </a:p>
          <a:p>
            <a:pPr algn="r"/>
            <a:r>
              <a:rPr lang="ru-RU" sz="16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Морозкина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 Екатерина Александровна,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 отдела НИР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Укрупненная группа: 15.00.00 Машиностроение</a:t>
            </a:r>
          </a:p>
        </p:txBody>
      </p:sp>
    </p:spTree>
    <p:extLst>
      <p:ext uri="{BB962C8B-B14F-4D97-AF65-F5344CB8AC3E}">
        <p14:creationId xmlns:p14="http://schemas.microsoft.com/office/powerpoint/2010/main" val="5874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487" y="2306735"/>
            <a:ext cx="1688738" cy="1219306"/>
          </a:xfrm>
          <a:prstGeom prst="rect">
            <a:avLst/>
          </a:prstGeom>
        </p:spPr>
      </p:pic>
      <p:sp>
        <p:nvSpPr>
          <p:cNvPr id="13" name="Выгнутая вверх стрелка 12"/>
          <p:cNvSpPr/>
          <p:nvPr/>
        </p:nvSpPr>
        <p:spPr>
          <a:xfrm rot="1950350">
            <a:off x="4591768" y="902691"/>
            <a:ext cx="1903061" cy="638522"/>
          </a:xfrm>
          <a:prstGeom prst="curvedDownArrow">
            <a:avLst>
              <a:gd name="adj1" fmla="val 25000"/>
              <a:gd name="adj2" fmla="val 44976"/>
              <a:gd name="adj3" fmla="val 25000"/>
            </a:avLst>
          </a:prstGeom>
          <a:solidFill>
            <a:srgbClr val="4F81BD"/>
          </a:solidFill>
          <a:ln w="15875" cap="rnd" cmpd="sng" algn="ctr">
            <a:solidFill>
              <a:srgbClr val="4F81BD">
                <a:shade val="50000"/>
                <a:hueMod val="94000"/>
              </a:srgbClr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13486332"/>
              </p:ext>
            </p:extLst>
          </p:nvPr>
        </p:nvGraphicFramePr>
        <p:xfrm>
          <a:off x="305094" y="2033857"/>
          <a:ext cx="4327452" cy="2604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205564" y="2019187"/>
            <a:ext cx="2408590" cy="1523505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15875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УМО из ведущих специалистов, преподавателей, национальных экспертов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WorldSkills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68820" y="505883"/>
            <a:ext cx="2363032" cy="1352080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15875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Создание базовых кафедр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Кадровый резерв», «Салют» и др.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5010" y="3627752"/>
            <a:ext cx="2382896" cy="1347474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15875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Качественный практико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-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ориентированный образовательный процесс 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68387" y="24447"/>
            <a:ext cx="1291533" cy="783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5" y="2032216"/>
            <a:ext cx="1180173" cy="691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Блок-схема: альтернативный процесс 14"/>
          <p:cNvSpPr/>
          <p:nvPr/>
        </p:nvSpPr>
        <p:spPr>
          <a:xfrm>
            <a:off x="6667542" y="1206528"/>
            <a:ext cx="1950235" cy="75478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ИНТЕГРАЦИЯ</a:t>
            </a:r>
            <a:r>
              <a:rPr lang="ru-RU" dirty="0" smtClean="0">
                <a:solidFill>
                  <a:prstClr val="white"/>
                </a:solidFill>
                <a:latin typeface="Georgia" panose="02040502050405020303" pitchFamily="18" charset="0"/>
              </a:rPr>
              <a:t>  </a:t>
            </a:r>
            <a:endParaRPr lang="ru-RU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354420" y="3999532"/>
            <a:ext cx="1956923" cy="9681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ПОВЫШЕНИЕ КОНКУРЕНТОСПОСОБНОСТИ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30125" y="4435682"/>
            <a:ext cx="2028284" cy="5395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ОПЕРЕЖЕНИЕ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38387" y="986458"/>
            <a:ext cx="2115447" cy="89681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ВЗАИМОДЕЙСТВИЕ СИСТЕМЫ «СПО-ПРЕДПРИЯТИЕ-ГОСУДАРТСВО»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385" y="-31605"/>
            <a:ext cx="2122904" cy="101176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80753" y="835182"/>
            <a:ext cx="87824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Договор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 сетевой форме реализации образовательных программ от 25 декабря 2015 г. № 3352-84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Федеральный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государственный образовательный стандарт среднего профессионального образования по специальности 15.02.08 Технология машиностроения (базовая подготовка), входящей в укрупненную группу специальностей 15.00.00 Машиностроение и на основании Единого тарифно-квалификационный справочника работ и профессий рабочих (ЕТКС), 2014, часть №2 выпуска №2 ЕТКС (выпуск утвержден Постановлением Минтруда РФ от 15.11.1999 N 45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).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Программа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подготовки специалистов среднего звена по специальности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15.02.08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Технология машиностроения (базовая подготовка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).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Внесенные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изменения в ст. 264 Налогового кодекса Российской Федерации в части предоставления льгот по налогам для предприятий, участвующих в практико-ориентированном обучении на своих площадях.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1807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ru-RU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Нормативно-правовая база:</a:t>
            </a:r>
            <a:endParaRPr lang="ru-RU" b="1" kern="0" cap="all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5181" y="552893"/>
            <a:ext cx="8299647" cy="4473866"/>
          </a:xfrm>
          <a:prstGeom prst="roundRect">
            <a:avLst/>
          </a:prstGeom>
          <a:solidFill>
            <a:srgbClr val="E4DD4E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1239" y="396794"/>
            <a:ext cx="7479817" cy="2295683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2202860" y="243480"/>
            <a:ext cx="3976577" cy="4658769"/>
          </a:xfrm>
          <a:prstGeom prst="downArrow">
            <a:avLst>
              <a:gd name="adj1" fmla="val 71707"/>
              <a:gd name="adj2" fmla="val 1554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0207" y="629690"/>
            <a:ext cx="2448272" cy="1170094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Получение углубленных знаний, умений и практического опыта по специальности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10207" y="1924293"/>
            <a:ext cx="2448272" cy="1008112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Получение практического опыта по профессиям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10207" y="3082543"/>
            <a:ext cx="2448272" cy="1944216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Получение первоначальных знаний, умений по профильным дисциплинам. Культурный и физический уровень подготовки</a:t>
            </a: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750851" y="3656161"/>
            <a:ext cx="2399724" cy="792088"/>
          </a:xfrm>
          <a:prstGeom prst="snip1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Общий гуманитарный и социально-экономический цикл</a:t>
            </a: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5728754" y="2920547"/>
            <a:ext cx="2376264" cy="622145"/>
          </a:xfrm>
          <a:prstGeom prst="snip1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Математический и естественнонаучный цикл</a:t>
            </a: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5716969" y="939885"/>
            <a:ext cx="2388049" cy="1906812"/>
          </a:xfrm>
          <a:prstGeom prst="snip1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Профессиональный цикл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(профессиональные модули, учебные, производственные (по специальности и преддипломные) практики)</a:t>
            </a:r>
          </a:p>
        </p:txBody>
      </p:sp>
      <p:sp>
        <p:nvSpPr>
          <p:cNvPr id="15" name="Прямоугольник с двумя вырезанными противолежащими углами 16"/>
          <p:cNvSpPr/>
          <p:nvPr/>
        </p:nvSpPr>
        <p:spPr>
          <a:xfrm>
            <a:off x="913677" y="913902"/>
            <a:ext cx="1038003" cy="1981829"/>
          </a:xfrm>
          <a:prstGeom prst="snip2Diag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Работодатель</a:t>
            </a:r>
          </a:p>
        </p:txBody>
      </p:sp>
      <p:sp>
        <p:nvSpPr>
          <p:cNvPr id="16" name="Прямоугольник с двумя вырезанными противолежащими углами 18"/>
          <p:cNvSpPr/>
          <p:nvPr/>
        </p:nvSpPr>
        <p:spPr>
          <a:xfrm>
            <a:off x="742207" y="3140969"/>
            <a:ext cx="1160431" cy="1761281"/>
          </a:xfrm>
          <a:prstGeom prst="snip2DiagRect">
            <a:avLst/>
          </a:prstGeom>
          <a:solidFill>
            <a:srgbClr val="FFFF00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ГБОУ СПО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26319" y="915576"/>
            <a:ext cx="658914" cy="4073272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Непрерывная подготовка специалиста</a:t>
            </a: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5750851" y="4511477"/>
            <a:ext cx="2462654" cy="378042"/>
          </a:xfrm>
          <a:prstGeom prst="snip1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rPr>
              <a:t>Общеобразовательный цикл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83464" y="-24945"/>
            <a:ext cx="4489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 pitchFamily="18" charset="0"/>
              </a:rPr>
              <a:t>МОДЕЛЬ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2012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87724" y="1599642"/>
            <a:ext cx="1296144" cy="738664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Создание нового организационного подразделения - Базовая кафедра</a:t>
            </a:r>
          </a:p>
        </p:txBody>
      </p:sp>
      <p:pic>
        <p:nvPicPr>
          <p:cNvPr id="23" name="Picture 2" descr="http://glavex.ru/ru/sites/default/files/images/Fold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544">
            <a:off x="1431369" y="2855300"/>
            <a:ext cx="1728191" cy="12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 rot="369443">
            <a:off x="1798670" y="2935901"/>
            <a:ext cx="904259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Договор</a:t>
            </a: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сетевой форме  реализации образовательных программ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331640" y="2409732"/>
            <a:ext cx="2052228" cy="41549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Изменение функционала штатных единиц предприятия</a:t>
            </a:r>
          </a:p>
        </p:txBody>
      </p:sp>
      <p:graphicFrame>
        <p:nvGraphicFramePr>
          <p:cNvPr id="26" name="Схема 25"/>
          <p:cNvGraphicFramePr/>
          <p:nvPr/>
        </p:nvGraphicFramePr>
        <p:xfrm>
          <a:off x="3436706" y="1878665"/>
          <a:ext cx="457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1763688" y="744279"/>
            <a:ext cx="5913276" cy="909369"/>
          </a:xfrm>
          <a:prstGeom prst="downArrow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Первый этап – 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управленческий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70222" y="1599642"/>
            <a:ext cx="1269522" cy="577081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Создание материально-технической базы</a:t>
            </a:r>
          </a:p>
        </p:txBody>
      </p:sp>
      <p:sp>
        <p:nvSpPr>
          <p:cNvPr id="29" name="Овал 28"/>
          <p:cNvSpPr/>
          <p:nvPr/>
        </p:nvSpPr>
        <p:spPr>
          <a:xfrm>
            <a:off x="1953090" y="1545636"/>
            <a:ext cx="296652" cy="270030"/>
          </a:xfrm>
          <a:prstGeom prst="ellips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30" name="Овал 29"/>
          <p:cNvSpPr/>
          <p:nvPr/>
        </p:nvSpPr>
        <p:spPr>
          <a:xfrm>
            <a:off x="1331640" y="2301720"/>
            <a:ext cx="296652" cy="270030"/>
          </a:xfrm>
          <a:prstGeom prst="ellips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31" name="Овал 30"/>
          <p:cNvSpPr/>
          <p:nvPr/>
        </p:nvSpPr>
        <p:spPr>
          <a:xfrm>
            <a:off x="6462210" y="1545636"/>
            <a:ext cx="296652" cy="270030"/>
          </a:xfrm>
          <a:prstGeom prst="ellips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94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39652" y="3381840"/>
            <a:ext cx="1404156" cy="1546577"/>
          </a:xfrm>
          <a:prstGeom prst="rect">
            <a:avLst/>
          </a:prstGeom>
          <a:solidFill>
            <a:srgbClr val="E4DD4E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ФГОС специальности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Требования  предприятия 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специалисту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67844" y="3381840"/>
            <a:ext cx="1404156" cy="738664"/>
          </a:xfrm>
          <a:prstGeom prst="rect">
            <a:avLst/>
          </a:prstGeom>
          <a:solidFill>
            <a:srgbClr val="E4DD4E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Учебного плана 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специальности согласно СКРП</a:t>
            </a:r>
          </a:p>
        </p:txBody>
      </p:sp>
      <p:pic>
        <p:nvPicPr>
          <p:cNvPr id="17" name="Picture 2" descr="http://glavex.ru/ru/sites/default/files/images/Fold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544">
            <a:off x="1485375" y="1558607"/>
            <a:ext cx="1728191" cy="12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http://glavex.ru/ru/sites/default/files/images/Fold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544">
            <a:off x="3105556" y="1666618"/>
            <a:ext cx="1728191" cy="12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9"/>
          <p:cNvSpPr txBox="1">
            <a:spLocks noChangeArrowheads="1"/>
          </p:cNvSpPr>
          <p:nvPr/>
        </p:nvSpPr>
        <p:spPr bwMode="auto">
          <a:xfrm rot="423431">
            <a:off x="3423377" y="1808103"/>
            <a:ext cx="987324" cy="72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82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реализации ППССЗ</a:t>
            </a: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специальности</a:t>
            </a:r>
          </a:p>
        </p:txBody>
      </p:sp>
      <p:pic>
        <p:nvPicPr>
          <p:cNvPr id="20" name="Picture 2" descr="http://glavex.ru/ru/sites/default/files/images/Fold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544">
            <a:off x="6227087" y="1666619"/>
            <a:ext cx="1728191" cy="12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19"/>
          <p:cNvSpPr txBox="1">
            <a:spLocks noChangeArrowheads="1"/>
          </p:cNvSpPr>
          <p:nvPr/>
        </p:nvSpPr>
        <p:spPr bwMode="auto">
          <a:xfrm rot="692099">
            <a:off x="6496957" y="1901140"/>
            <a:ext cx="1015781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</a:t>
            </a:r>
            <a:endParaRPr lang="ru-RU" sz="82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практик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166066" y="3381840"/>
            <a:ext cx="2484276" cy="900246"/>
          </a:xfrm>
          <a:prstGeom prst="rect">
            <a:avLst/>
          </a:prstGeom>
          <a:solidFill>
            <a:srgbClr val="E4DD4E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Изменение рабочих программ учебных дисциплин, профессиональных модулей 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практик согласно </a:t>
            </a:r>
          </a:p>
          <a:p>
            <a:pPr algn="ctr" defTabSz="685800"/>
            <a:r>
              <a:rPr lang="ru-RU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Учебному плану и СКРП</a:t>
            </a: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 rot="692099">
            <a:off x="1811415" y="1617510"/>
            <a:ext cx="987324" cy="72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компетенций работников предприятия</a:t>
            </a:r>
          </a:p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(СКРП)</a:t>
            </a:r>
            <a:endParaRPr lang="ru-RU" sz="82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2" descr="http://glavex.ru/ru/sites/default/files/images/Fold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544">
            <a:off x="4725735" y="1666619"/>
            <a:ext cx="1728191" cy="12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9"/>
          <p:cNvSpPr txBox="1">
            <a:spLocks noChangeArrowheads="1"/>
          </p:cNvSpPr>
          <p:nvPr/>
        </p:nvSpPr>
        <p:spPr bwMode="auto">
          <a:xfrm rot="692099">
            <a:off x="5022871" y="1735277"/>
            <a:ext cx="1015781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ru-RU" sz="8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</a:t>
            </a:r>
            <a:endParaRPr lang="ru-RU" sz="82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/>
            <a:r>
              <a:rPr lang="ru-RU" sz="8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учебных дисциплин и профессиональных модулей</a:t>
            </a:r>
          </a:p>
        </p:txBody>
      </p:sp>
      <p:sp>
        <p:nvSpPr>
          <p:cNvPr id="37" name="Стрелка вниз 36"/>
          <p:cNvSpPr/>
          <p:nvPr/>
        </p:nvSpPr>
        <p:spPr>
          <a:xfrm rot="10800000">
            <a:off x="1655676" y="2895786"/>
            <a:ext cx="972108" cy="486054"/>
          </a:xfrm>
          <a:prstGeom prst="downArrow">
            <a:avLst/>
          </a:prstGeom>
          <a:solidFill>
            <a:srgbClr val="E4DD4E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383868" y="2895786"/>
            <a:ext cx="972108" cy="486054"/>
          </a:xfrm>
          <a:prstGeom prst="downArrow">
            <a:avLst/>
          </a:prstGeom>
          <a:solidFill>
            <a:srgbClr val="E4DD4E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0800000">
            <a:off x="5814138" y="2895786"/>
            <a:ext cx="972108" cy="486054"/>
          </a:xfrm>
          <a:prstGeom prst="downArrow">
            <a:avLst/>
          </a:prstGeom>
          <a:solidFill>
            <a:srgbClr val="E4DD4E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1763688" y="752967"/>
            <a:ext cx="5913276" cy="1008693"/>
          </a:xfrm>
          <a:prstGeom prst="downArrow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685800"/>
            <a:r>
              <a:rPr 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Второй этап – </a:t>
            </a:r>
          </a:p>
          <a:p>
            <a:pPr lvl="0" algn="ctr" defTabSz="685800"/>
            <a:r>
              <a:rPr lang="ru-RU" sz="15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</a:p>
        </p:txBody>
      </p:sp>
    </p:spTree>
    <p:extLst>
      <p:ext uri="{BB962C8B-B14F-4D97-AF65-F5344CB8AC3E}">
        <p14:creationId xmlns:p14="http://schemas.microsoft.com/office/powerpoint/2010/main" val="7977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447" y="0"/>
            <a:ext cx="2122904" cy="1011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8029" y="3542692"/>
            <a:ext cx="4631205" cy="11314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700124" y="288727"/>
            <a:ext cx="768696" cy="1098138"/>
            <a:chOff x="1" y="3592"/>
            <a:chExt cx="768696" cy="1098138"/>
          </a:xfrm>
        </p:grpSpPr>
        <p:sp>
          <p:nvSpPr>
            <p:cNvPr id="46" name="Нашивка 45"/>
            <p:cNvSpPr/>
            <p:nvPr/>
          </p:nvSpPr>
          <p:spPr>
            <a:xfrm rot="5400000">
              <a:off x="-164720" y="168313"/>
              <a:ext cx="1098138" cy="768696"/>
            </a:xfrm>
            <a:prstGeom prst="chevron">
              <a:avLst/>
            </a:pr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4BACC6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47" name="Нашивка 4"/>
            <p:cNvSpPr/>
            <p:nvPr/>
          </p:nvSpPr>
          <p:spPr>
            <a:xfrm>
              <a:off x="1" y="387940"/>
              <a:ext cx="768696" cy="329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 курс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468818" y="281175"/>
            <a:ext cx="6101024" cy="1306305"/>
            <a:chOff x="768696" y="86135"/>
            <a:chExt cx="5993611" cy="691031"/>
          </a:xfrm>
        </p:grpSpPr>
        <p:sp>
          <p:nvSpPr>
            <p:cNvPr id="44" name="Прямоугольник с двумя скругленными соседними углами 43"/>
            <p:cNvSpPr/>
            <p:nvPr/>
          </p:nvSpPr>
          <p:spPr>
            <a:xfrm rot="5400000">
              <a:off x="3592337" y="-2737505"/>
              <a:ext cx="346330" cy="5993610"/>
            </a:xfrm>
            <a:prstGeom prst="round2SameRect">
              <a:avLst/>
            </a:prstGeom>
            <a:solidFill>
              <a:srgbClr val="4F81BD">
                <a:lumMod val="20000"/>
                <a:lumOff val="80000"/>
                <a:alpha val="90000"/>
              </a:srgbClr>
            </a:solidFill>
            <a:ln w="25400" cap="flat" cmpd="sng" algn="ctr">
              <a:solidFill>
                <a:srgbClr val="4BACC6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45" name="Прямоугольник 44"/>
            <p:cNvSpPr/>
            <p:nvPr/>
          </p:nvSpPr>
          <p:spPr>
            <a:xfrm>
              <a:off x="768696" y="204228"/>
              <a:ext cx="5976704" cy="5729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0" marR="0" lvl="1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700124" y="1226685"/>
            <a:ext cx="768696" cy="1098138"/>
            <a:chOff x="1" y="941550"/>
            <a:chExt cx="768696" cy="1098138"/>
          </a:xfrm>
        </p:grpSpPr>
        <p:sp>
          <p:nvSpPr>
            <p:cNvPr id="42" name="Нашивка 41"/>
            <p:cNvSpPr/>
            <p:nvPr/>
          </p:nvSpPr>
          <p:spPr>
            <a:xfrm rot="5400000">
              <a:off x="-164720" y="1106271"/>
              <a:ext cx="1098138" cy="768696"/>
            </a:xfrm>
            <a:prstGeom prst="chevron">
              <a:avLst/>
            </a:prstGeom>
            <a:solidFill>
              <a:srgbClr val="4BACC6">
                <a:hueOff val="-4966938"/>
                <a:satOff val="19906"/>
                <a:lumOff val="4314"/>
                <a:alphaOff val="0"/>
              </a:srgbClr>
            </a:solidFill>
            <a:ln w="25400" cap="flat" cmpd="sng" algn="ctr">
              <a:solidFill>
                <a:srgbClr val="4BACC6">
                  <a:hueOff val="-4966938"/>
                  <a:satOff val="19906"/>
                  <a:lumOff val="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43" name="Нашивка 8"/>
            <p:cNvSpPr/>
            <p:nvPr/>
          </p:nvSpPr>
          <p:spPr>
            <a:xfrm>
              <a:off x="1" y="1325898"/>
              <a:ext cx="768696" cy="329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 курс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468819" y="1369212"/>
            <a:ext cx="5993610" cy="428737"/>
            <a:chOff x="768696" y="1084077"/>
            <a:chExt cx="5993610" cy="428737"/>
          </a:xfrm>
        </p:grpSpPr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 rot="5400000">
              <a:off x="3551132" y="-1698359"/>
              <a:ext cx="428737" cy="5993610"/>
            </a:xfrm>
            <a:prstGeom prst="round2SameRect">
              <a:avLst/>
            </a:prstGeom>
            <a:solidFill>
              <a:srgbClr val="9BBB59">
                <a:lumMod val="60000"/>
                <a:lumOff val="40000"/>
                <a:alpha val="90000"/>
              </a:srgbClr>
            </a:solidFill>
            <a:ln w="25400" cap="flat" cmpd="sng" algn="ctr">
              <a:solidFill>
                <a:srgbClr val="4BACC6">
                  <a:hueOff val="-4966938"/>
                  <a:satOff val="19906"/>
                  <a:lumOff val="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41" name="Прямоугольник 40"/>
            <p:cNvSpPr/>
            <p:nvPr/>
          </p:nvSpPr>
          <p:spPr>
            <a:xfrm>
              <a:off x="768696" y="1105006"/>
              <a:ext cx="5972681" cy="38687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marR="0" lvl="1" indent="-171450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 panose="02040502050405020303" pitchFamily="18" charset="0"/>
                  <a:cs typeface="Times New Roman" pitchFamily="18" charset="0"/>
                </a:rPr>
                <a:t>Производственная практика (закрепление опыта)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700124" y="2702401"/>
            <a:ext cx="768696" cy="1098138"/>
            <a:chOff x="1" y="2417266"/>
            <a:chExt cx="768696" cy="1098138"/>
          </a:xfrm>
        </p:grpSpPr>
        <p:sp>
          <p:nvSpPr>
            <p:cNvPr id="29" name="Нашивка 28"/>
            <p:cNvSpPr/>
            <p:nvPr/>
          </p:nvSpPr>
          <p:spPr>
            <a:xfrm rot="5400000">
              <a:off x="-164720" y="2581987"/>
              <a:ext cx="1098138" cy="768696"/>
            </a:xfrm>
            <a:prstGeom prst="chevron">
              <a:avLst/>
            </a:prstGeom>
            <a:solidFill>
              <a:srgbClr val="4BACC6">
                <a:hueOff val="-9933876"/>
                <a:satOff val="39811"/>
                <a:lumOff val="8628"/>
                <a:alphaOff val="0"/>
              </a:srgbClr>
            </a:solidFill>
            <a:ln w="25400" cap="flat" cmpd="sng" algn="ctr">
              <a:solidFill>
                <a:srgbClr val="4BACC6">
                  <a:hueOff val="-9933876"/>
                  <a:satOff val="39811"/>
                  <a:lumOff val="8628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0" name="Нашивка 12"/>
            <p:cNvSpPr/>
            <p:nvPr/>
          </p:nvSpPr>
          <p:spPr>
            <a:xfrm>
              <a:off x="1" y="2801614"/>
              <a:ext cx="768696" cy="329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 курс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468817" y="2077296"/>
            <a:ext cx="5993611" cy="1789307"/>
            <a:chOff x="883235" y="1879508"/>
            <a:chExt cx="5764534" cy="1789307"/>
          </a:xfrm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2870848" y="-108105"/>
              <a:ext cx="1789307" cy="5764534"/>
            </a:xfrm>
            <a:prstGeom prst="round2SameRect">
              <a:avLst/>
            </a:prstGeom>
            <a:solidFill>
              <a:srgbClr val="F79646">
                <a:lumMod val="60000"/>
                <a:lumOff val="40000"/>
                <a:alpha val="90000"/>
              </a:srgbClr>
            </a:solidFill>
            <a:ln w="25400" cap="flat" cmpd="sng" algn="ctr">
              <a:solidFill>
                <a:srgbClr val="4BACC6">
                  <a:hueOff val="-9933876"/>
                  <a:satOff val="39811"/>
                  <a:lumOff val="8628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8" name="Прямоугольник 27"/>
            <p:cNvSpPr/>
            <p:nvPr/>
          </p:nvSpPr>
          <p:spPr>
            <a:xfrm>
              <a:off x="883235" y="1966855"/>
              <a:ext cx="5677187" cy="16146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marR="0" lvl="1" indent="-171450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 panose="02040502050405020303" pitchFamily="18" charset="0"/>
                  <a:cs typeface="Times New Roman" pitchFamily="18" charset="0"/>
                </a:rPr>
                <a:t>Производственная практика (планирование и организация структурного подразделения)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endParaRPr>
            </a:p>
            <a:p>
              <a:pPr marL="171450" marR="0" lvl="1" indent="-171450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 panose="02040502050405020303" pitchFamily="18" charset="0"/>
                  <a:cs typeface="Times New Roman" pitchFamily="18" charset="0"/>
                </a:rPr>
                <a:t>Учебная практика (изучение оборудования измерительных лабораторий)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endParaRPr>
            </a:p>
            <a:p>
              <a:pPr marL="171450" marR="0" lvl="1" indent="-171450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 panose="02040502050405020303" pitchFamily="18" charset="0"/>
                  <a:cs typeface="Times New Roman" pitchFamily="18" charset="0"/>
                </a:rPr>
                <a:t>Производственная практика (работа с технической документацией  в  техническом бюро)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endParaRPr>
            </a:p>
            <a:p>
              <a:pPr marL="171450" marR="0" lvl="1" indent="-171450" algn="l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 panose="02040502050405020303" pitchFamily="18" charset="0"/>
                  <a:cs typeface="Times New Roman" pitchFamily="18" charset="0"/>
                </a:rPr>
                <a:t>Производственная (преддипломная) практика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Скругленный прямоугольник 47"/>
          <p:cNvSpPr/>
          <p:nvPr/>
        </p:nvSpPr>
        <p:spPr>
          <a:xfrm>
            <a:off x="2249742" y="4001154"/>
            <a:ext cx="2376264" cy="48605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Демонстрационный экзамен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220072" y="3973480"/>
            <a:ext cx="2376264" cy="48605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Защита ВКР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817694" y="4622223"/>
            <a:ext cx="2565666" cy="486054"/>
          </a:xfrm>
          <a:prstGeom prst="round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Высококвалифицированный специалист</a:t>
            </a:r>
          </a:p>
        </p:txBody>
      </p:sp>
      <p:sp>
        <p:nvSpPr>
          <p:cNvPr id="51" name="Овал 50"/>
          <p:cNvSpPr/>
          <p:nvPr/>
        </p:nvSpPr>
        <p:spPr>
          <a:xfrm>
            <a:off x="4734018" y="4028157"/>
            <a:ext cx="296652" cy="270030"/>
          </a:xfrm>
          <a:prstGeom prst="ellips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</a:p>
        </p:txBody>
      </p:sp>
      <p:sp>
        <p:nvSpPr>
          <p:cNvPr id="52" name="Стрелка вправо 51"/>
          <p:cNvSpPr/>
          <p:nvPr/>
        </p:nvSpPr>
        <p:spPr>
          <a:xfrm>
            <a:off x="4432260" y="4676229"/>
            <a:ext cx="733806" cy="363474"/>
          </a:xfrm>
          <a:prstGeom prst="right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220072" y="4515966"/>
            <a:ext cx="2376264" cy="486054"/>
          </a:xfrm>
          <a:prstGeom prst="roundRect">
            <a:avLst/>
          </a:prstGeom>
          <a:solidFill>
            <a:srgbClr val="C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ТРУДОУСТРОЙСТВО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68820" y="411138"/>
            <a:ext cx="620941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Georgia" panose="02040502050405020303" pitchFamily="18" charset="0"/>
                <a:cs typeface="Times New Roman" pitchFamily="18" charset="0"/>
              </a:rPr>
              <a:t>Учебная практика (получение профессии «Оператор станков с ПУ»)</a:t>
            </a:r>
          </a:p>
        </p:txBody>
      </p:sp>
    </p:spTree>
    <p:extLst>
      <p:ext uri="{BB962C8B-B14F-4D97-AF65-F5344CB8AC3E}">
        <p14:creationId xmlns:p14="http://schemas.microsoft.com/office/powerpoint/2010/main" val="36748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3284" y="21039"/>
            <a:ext cx="6974958" cy="377024"/>
          </a:xfrm>
          <a:prstGeom prst="rect">
            <a:avLst/>
          </a:prstGeom>
          <a:noFill/>
        </p:spPr>
        <p:txBody>
          <a:bodyPr wrap="square" lIns="68571" tIns="34289" rIns="68571" bIns="34289" rtlCol="0">
            <a:spAutoFit/>
          </a:bodyPr>
          <a:lstStyle/>
          <a:p>
            <a:pPr defTabSz="685698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Выводы: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567" y="719745"/>
            <a:ext cx="8532207" cy="4585869"/>
          </a:xfrm>
          <a:prstGeom prst="rect">
            <a:avLst/>
          </a:prstGeom>
          <a:noFill/>
        </p:spPr>
        <p:txBody>
          <a:bodyPr wrap="square" lIns="68571" tIns="34289" rIns="68571" bIns="34289" rtlCol="0">
            <a:spAutoFit/>
          </a:bodyPr>
          <a:lstStyle/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усиление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практико-ориентированной составляющей подготовки, ее нацеленность на получение конкретных умений и </a:t>
            </a:r>
            <a:r>
              <a:rPr lang="ru-RU" sz="1600" dirty="0" smtClean="0">
                <a:solidFill>
                  <a:srgbClr val="002060"/>
                </a:solidFill>
              </a:rPr>
              <a:t>навыков</a:t>
            </a: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погружение </a:t>
            </a:r>
            <a:r>
              <a:rPr lang="ru-RU" sz="1600" dirty="0">
                <a:solidFill>
                  <a:srgbClr val="002060"/>
                </a:solidFill>
              </a:rPr>
              <a:t>обучаемых в профессиональную среду на всех этапах траектории развития личности в единой многоуровневой системе непрерывного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образования</a:t>
            </a: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одготовка</a:t>
            </a:r>
            <a:r>
              <a:rPr lang="ru-RU" sz="1600" dirty="0" smtClean="0">
                <a:solidFill>
                  <a:srgbClr val="002060"/>
                </a:solidFill>
              </a:rPr>
              <a:t> участников </a:t>
            </a:r>
            <a:r>
              <a:rPr lang="ru-RU" sz="1600" dirty="0">
                <a:solidFill>
                  <a:srgbClr val="002060"/>
                </a:solidFill>
              </a:rPr>
              <a:t>к соревнованиям по компетенциям WorldSkills </a:t>
            </a:r>
            <a:r>
              <a:rPr lang="ru-RU" sz="1600" dirty="0" smtClean="0">
                <a:solidFill>
                  <a:srgbClr val="002060"/>
                </a:solidFill>
              </a:rPr>
              <a:t>Russia</a:t>
            </a: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создание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индивидуальных </a:t>
            </a:r>
            <a:r>
              <a:rPr lang="ru-RU" sz="1600" dirty="0" smtClean="0">
                <a:solidFill>
                  <a:srgbClr val="002060"/>
                </a:solidFill>
              </a:rPr>
              <a:t>практико-ориентированных образовательных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маршрутов</a:t>
            </a: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образовательных результатов </a:t>
            </a: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создание </a:t>
            </a:r>
            <a:r>
              <a:rPr lang="ru-RU" sz="1600" dirty="0">
                <a:solidFill>
                  <a:srgbClr val="002060"/>
                </a:solidFill>
              </a:rPr>
              <a:t>насыщенной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образовательно-профессиональной 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среды</a:t>
            </a:r>
            <a:r>
              <a:rPr lang="ru-RU" sz="1600" dirty="0">
                <a:solidFill>
                  <a:srgbClr val="002060"/>
                </a:solidFill>
              </a:rPr>
              <a:t>, генерирующей различные возможности </a:t>
            </a:r>
            <a:r>
              <a:rPr lang="ru-RU" sz="1600" dirty="0" smtClean="0">
                <a:solidFill>
                  <a:srgbClr val="002060"/>
                </a:solidFill>
              </a:rPr>
              <a:t>для обучающихся, </a:t>
            </a:r>
            <a:r>
              <a:rPr lang="ru-RU" sz="1600" dirty="0">
                <a:solidFill>
                  <a:srgbClr val="002060"/>
                </a:solidFill>
              </a:rPr>
              <a:t>многообразие и преемственность программ 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конкурентоспособности </a:t>
            </a:r>
            <a:r>
              <a:rPr lang="ru-RU" sz="1600" dirty="0">
                <a:solidFill>
                  <a:srgbClr val="002060"/>
                </a:solidFill>
              </a:rPr>
              <a:t>выпускников при выстраивании образовательной и профессиональной </a:t>
            </a:r>
            <a:r>
              <a:rPr lang="ru-RU" sz="1600" dirty="0" smtClean="0">
                <a:solidFill>
                  <a:srgbClr val="002060"/>
                </a:solidFill>
              </a:rPr>
              <a:t>траектории</a:t>
            </a:r>
            <a:endParaRPr lang="ru-RU" sz="1600" dirty="0">
              <a:solidFill>
                <a:srgbClr val="002060"/>
              </a:solidFill>
            </a:endParaRP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2060"/>
              </a:solidFill>
            </a:endParaRPr>
          </a:p>
          <a:p>
            <a:pPr algn="ctr" defTabSz="685698">
              <a:spcBef>
                <a:spcPts val="450"/>
              </a:spcBef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высококвалифицированных специалистов, не требующих адаптации на рабочем месте и способных включиться в рабочий процесс предприятия по окончании образовательной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defTabSz="685698"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8604447" y="343001"/>
            <a:ext cx="517117" cy="273844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defPPr>
              <a:defRPr lang="ru-RU"/>
            </a:defPPr>
            <a:lvl1pPr algn="r" defTabSz="912498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5447" indent="1588" algn="l" defTabSz="91249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2498" indent="1588" algn="l" defTabSz="91249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69537" indent="1588" algn="l" defTabSz="91249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6582" indent="1588" algn="l" defTabSz="91249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5202" algn="l" defTabSz="91408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2236" algn="l" defTabSz="91408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199280" algn="l" defTabSz="91408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6320" algn="l" defTabSz="91408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761" y="-83014"/>
            <a:ext cx="1580224" cy="75378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367" y="3674223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6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1050</TotalTime>
  <Words>562</Words>
  <Application>Microsoft Office PowerPoint</Application>
  <PresentationFormat>Экран (16:9)</PresentationFormat>
  <Paragraphs>109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Georgia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Виктория</cp:lastModifiedBy>
  <cp:revision>138</cp:revision>
  <dcterms:created xsi:type="dcterms:W3CDTF">2010-04-12T23:12:02Z</dcterms:created>
  <dcterms:modified xsi:type="dcterms:W3CDTF">2017-10-01T17:31:39Z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