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9"/>
  </p:notesMasterIdLst>
  <p:handoutMasterIdLst>
    <p:handoutMasterId r:id="rId10"/>
  </p:handoutMasterIdLst>
  <p:sldIdLst>
    <p:sldId id="601" r:id="rId2"/>
    <p:sldId id="812" r:id="rId3"/>
    <p:sldId id="773" r:id="rId4"/>
    <p:sldId id="786" r:id="rId5"/>
    <p:sldId id="775" r:id="rId6"/>
    <p:sldId id="764" r:id="rId7"/>
    <p:sldId id="779" r:id="rId8"/>
  </p:sldIdLst>
  <p:sldSz cx="9906000" cy="6858000" type="A4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6250" indent="25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4088" indent="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3513" indent="82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1350" indent="1095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6E97C8"/>
    <a:srgbClr val="386294"/>
    <a:srgbClr val="BBD18F"/>
    <a:srgbClr val="669900"/>
    <a:srgbClr val="F8A15A"/>
    <a:srgbClr val="F9B277"/>
    <a:srgbClr val="9BBB59"/>
    <a:srgbClr val="3E6CA4"/>
    <a:srgbClr val="E46C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8675" autoAdjust="0"/>
  </p:normalViewPr>
  <p:slideViewPr>
    <p:cSldViewPr>
      <p:cViewPr>
        <p:scale>
          <a:sx n="95" d="100"/>
          <a:sy n="95" d="100"/>
        </p:scale>
        <p:origin x="-1284" y="-78"/>
      </p:cViewPr>
      <p:guideLst>
        <p:guide orient="horz" pos="21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A305D-77F4-40F2-893E-D231F6BE12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4FCF11-28BF-48F1-9F72-650E3B6276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Федеральный закон об образовании в Российской Федерации» от 29.12.2012 № 273-ФЗ</a:t>
          </a:r>
          <a:endParaRPr lang="ru-RU" sz="1600" dirty="0"/>
        </a:p>
      </dgm:t>
    </dgm:pt>
    <dgm:pt modelId="{7D3499C6-AA4F-46B3-9761-B464F5E4C540}" type="parTrans" cxnId="{738C4CD8-5919-44C7-9C6F-6A012B9716AA}">
      <dgm:prSet/>
      <dgm:spPr/>
      <dgm:t>
        <a:bodyPr/>
        <a:lstStyle/>
        <a:p>
          <a:endParaRPr lang="ru-RU"/>
        </a:p>
      </dgm:t>
    </dgm:pt>
    <dgm:pt modelId="{D9B34C4B-9B88-43BE-955E-564B5ED2438E}" type="sibTrans" cxnId="{738C4CD8-5919-44C7-9C6F-6A012B9716AA}">
      <dgm:prSet/>
      <dgm:spPr/>
      <dgm:t>
        <a:bodyPr/>
        <a:lstStyle/>
        <a:p>
          <a:endParaRPr lang="ru-RU"/>
        </a:p>
      </dgm:t>
    </dgm:pt>
    <dgm:pt modelId="{6BA7827E-271D-44CD-82C6-226548D83ED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Перечень поручений по итогам встречи Президента РФ Федеральному  с членами национальной сборной России по профессиональному мастерству от 9 декабря 2016 года, утвержденный 29.12.2016 г. Пр-2582  </a:t>
          </a:r>
        </a:p>
      </dgm:t>
    </dgm:pt>
    <dgm:pt modelId="{2AE8C3F8-A665-44E2-811E-052D68EB7DE0}" type="parTrans" cxnId="{3F0EFC03-54CD-4F24-B3CB-25684C1FEE0C}">
      <dgm:prSet/>
      <dgm:spPr/>
      <dgm:t>
        <a:bodyPr/>
        <a:lstStyle/>
        <a:p>
          <a:endParaRPr lang="ru-RU"/>
        </a:p>
      </dgm:t>
    </dgm:pt>
    <dgm:pt modelId="{F95FDA1A-5AF6-414A-A36C-E3C1A051D434}" type="sibTrans" cxnId="{3F0EFC03-54CD-4F24-B3CB-25684C1FEE0C}">
      <dgm:prSet/>
      <dgm:spPr/>
      <dgm:t>
        <a:bodyPr/>
        <a:lstStyle/>
        <a:p>
          <a:endParaRPr lang="ru-RU"/>
        </a:p>
      </dgm:t>
    </dgm:pt>
    <dgm:pt modelId="{02074F2D-6376-4196-B977-E1804A4E0C4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 Приказ </a:t>
          </a:r>
          <a:r>
            <a:rPr lang="ru-RU" sz="1600" dirty="0" err="1" smtClean="0"/>
            <a:t>Минобрнауки</a:t>
          </a:r>
          <a:r>
            <a:rPr lang="ru-RU" sz="1600" dirty="0" smtClean="0"/>
            <a:t> России от 09 декабря 2016 г. № 1583 «</a:t>
          </a:r>
          <a:r>
            <a:rPr lang="uk-UA" sz="1600" dirty="0" smtClean="0"/>
            <a:t>Об </a:t>
          </a:r>
          <a:r>
            <a:rPr lang="ru-RU" sz="1600" dirty="0" smtClean="0"/>
            <a:t>утверждении федерального Государственного образовательного стандарта среднего профессионального образования по профессии 15.01.34 Фрезеровщик на станках с числовым программным управлением» (зарегистрирован Министерством юстиции Российской Федерации 22.12.2016 регистрационный № 44895).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 </a:t>
          </a:r>
          <a:endParaRPr lang="ru-RU" sz="1600" dirty="0" smtClean="0"/>
        </a:p>
      </dgm:t>
    </dgm:pt>
    <dgm:pt modelId="{7E780CFD-D86D-4D7A-858E-5FBF0EF8048E}" type="parTrans" cxnId="{048CBF2C-B580-42A3-B5F5-BD3591DF4EE1}">
      <dgm:prSet/>
      <dgm:spPr/>
      <dgm:t>
        <a:bodyPr/>
        <a:lstStyle/>
        <a:p>
          <a:endParaRPr lang="ru-RU"/>
        </a:p>
      </dgm:t>
    </dgm:pt>
    <dgm:pt modelId="{3D7EA7D9-82C6-4105-9083-0B4BC35C44C3}" type="sibTrans" cxnId="{048CBF2C-B580-42A3-B5F5-BD3591DF4EE1}">
      <dgm:prSet/>
      <dgm:spPr/>
      <dgm:t>
        <a:bodyPr/>
        <a:lstStyle/>
        <a:p>
          <a:endParaRPr lang="ru-RU"/>
        </a:p>
      </dgm:t>
    </dgm:pt>
    <dgm:pt modelId="{152E0E89-04BA-4741-B2CE-9E8145266BE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Паспорт приоритетного проекта «Образование» по направлению «Подготовка высококвалифицированных специалистов и рабочих кадров с учетом современных стандартов и передовых технологий» («Рабочие кадры для передовых технологий»), утвержденный протоколом заседания Президиума Совета при Президенте Российской Федерации по стратегическому развитию и приоритетным проектам от 25 октября 2016 года №9.</a:t>
          </a:r>
        </a:p>
      </dgm:t>
    </dgm:pt>
    <dgm:pt modelId="{7F345BCB-D092-4FBE-A621-2EA9F41BE4E2}" type="parTrans" cxnId="{E73157E2-7854-4D04-A834-EDBE2455DFFB}">
      <dgm:prSet/>
      <dgm:spPr/>
      <dgm:t>
        <a:bodyPr/>
        <a:lstStyle/>
        <a:p>
          <a:endParaRPr lang="ru-RU"/>
        </a:p>
      </dgm:t>
    </dgm:pt>
    <dgm:pt modelId="{9D2EF630-6E16-4460-B907-A2D39689A6F1}" type="sibTrans" cxnId="{E73157E2-7854-4D04-A834-EDBE2455DFFB}">
      <dgm:prSet/>
      <dgm:spPr/>
      <dgm:t>
        <a:bodyPr/>
        <a:lstStyle/>
        <a:p>
          <a:endParaRPr lang="ru-RU"/>
        </a:p>
      </dgm:t>
    </dgm:pt>
    <dgm:pt modelId="{36E004EC-A9C0-49A6-A3D5-12F497592546}" type="pres">
      <dgm:prSet presAssocID="{3B7A305D-77F4-40F2-893E-D231F6BE12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57B769-E7F3-43E7-A690-626D4DCB148C}" type="pres">
      <dgm:prSet presAssocID="{2B4FCF11-28BF-48F1-9F72-650E3B627648}" presName="parentText" presStyleLbl="node1" presStyleIdx="0" presStyleCnt="4" custScaleY="37171" custLinFactNeighborY="-28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3CB5A-89D2-436A-9A2E-872D3AA58841}" type="pres">
      <dgm:prSet presAssocID="{D9B34C4B-9B88-43BE-955E-564B5ED2438E}" presName="spacer" presStyleCnt="0"/>
      <dgm:spPr/>
    </dgm:pt>
    <dgm:pt modelId="{DFD14568-EB51-4237-89E4-B025AC9EE40C}" type="pres">
      <dgm:prSet presAssocID="{6BA7827E-271D-44CD-82C6-226548D83ED3}" presName="parentText" presStyleLbl="node1" presStyleIdx="1" presStyleCnt="4" custScaleY="68838" custLinFactNeighborY="-208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85DFC-F932-4641-925B-98D912A4AA57}" type="pres">
      <dgm:prSet presAssocID="{F95FDA1A-5AF6-414A-A36C-E3C1A051D434}" presName="spacer" presStyleCnt="0"/>
      <dgm:spPr/>
    </dgm:pt>
    <dgm:pt modelId="{206B4EF8-FF33-4B4F-9D7F-0D064E5F5BF8}" type="pres">
      <dgm:prSet presAssocID="{02074F2D-6376-4196-B977-E1804A4E0C4B}" presName="parentText" presStyleLbl="node1" presStyleIdx="2" presStyleCnt="4" custScaleY="97990" custLinFactNeighborY="-10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3E4A7-3F41-48C2-A99D-9C045CBA33AA}" type="pres">
      <dgm:prSet presAssocID="{3D7EA7D9-82C6-4105-9083-0B4BC35C44C3}" presName="spacer" presStyleCnt="0"/>
      <dgm:spPr/>
    </dgm:pt>
    <dgm:pt modelId="{4B84A13E-F1D1-4179-83D0-24D0F00DE5C9}" type="pres">
      <dgm:prSet presAssocID="{152E0E89-04BA-4741-B2CE-9E8145266BEE}" presName="parentText" presStyleLbl="node1" presStyleIdx="3" presStyleCnt="4" custScaleY="870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C4CD8-5919-44C7-9C6F-6A012B9716AA}" srcId="{3B7A305D-77F4-40F2-893E-D231F6BE12E3}" destId="{2B4FCF11-28BF-48F1-9F72-650E3B627648}" srcOrd="0" destOrd="0" parTransId="{7D3499C6-AA4F-46B3-9761-B464F5E4C540}" sibTransId="{D9B34C4B-9B88-43BE-955E-564B5ED2438E}"/>
    <dgm:cxn modelId="{15F6E26E-928E-4BA7-BC4C-08E47F698907}" type="presOf" srcId="{2B4FCF11-28BF-48F1-9F72-650E3B627648}" destId="{8E57B769-E7F3-43E7-A690-626D4DCB148C}" srcOrd="0" destOrd="0" presId="urn:microsoft.com/office/officeart/2005/8/layout/vList2"/>
    <dgm:cxn modelId="{4F0AD7AD-B78E-448B-9DAF-53877AD257DC}" type="presOf" srcId="{02074F2D-6376-4196-B977-E1804A4E0C4B}" destId="{206B4EF8-FF33-4B4F-9D7F-0D064E5F5BF8}" srcOrd="0" destOrd="0" presId="urn:microsoft.com/office/officeart/2005/8/layout/vList2"/>
    <dgm:cxn modelId="{048CBF2C-B580-42A3-B5F5-BD3591DF4EE1}" srcId="{3B7A305D-77F4-40F2-893E-D231F6BE12E3}" destId="{02074F2D-6376-4196-B977-E1804A4E0C4B}" srcOrd="2" destOrd="0" parTransId="{7E780CFD-D86D-4D7A-858E-5FBF0EF8048E}" sibTransId="{3D7EA7D9-82C6-4105-9083-0B4BC35C44C3}"/>
    <dgm:cxn modelId="{23649E7F-22E2-4B83-B598-48D3599CF8CF}" type="presOf" srcId="{152E0E89-04BA-4741-B2CE-9E8145266BEE}" destId="{4B84A13E-F1D1-4179-83D0-24D0F00DE5C9}" srcOrd="0" destOrd="0" presId="urn:microsoft.com/office/officeart/2005/8/layout/vList2"/>
    <dgm:cxn modelId="{3F0EFC03-54CD-4F24-B3CB-25684C1FEE0C}" srcId="{3B7A305D-77F4-40F2-893E-D231F6BE12E3}" destId="{6BA7827E-271D-44CD-82C6-226548D83ED3}" srcOrd="1" destOrd="0" parTransId="{2AE8C3F8-A665-44E2-811E-052D68EB7DE0}" sibTransId="{F95FDA1A-5AF6-414A-A36C-E3C1A051D434}"/>
    <dgm:cxn modelId="{765A3022-5A15-4B13-8DE5-03D3CBA70B4F}" type="presOf" srcId="{3B7A305D-77F4-40F2-893E-D231F6BE12E3}" destId="{36E004EC-A9C0-49A6-A3D5-12F497592546}" srcOrd="0" destOrd="0" presId="urn:microsoft.com/office/officeart/2005/8/layout/vList2"/>
    <dgm:cxn modelId="{E73157E2-7854-4D04-A834-EDBE2455DFFB}" srcId="{3B7A305D-77F4-40F2-893E-D231F6BE12E3}" destId="{152E0E89-04BA-4741-B2CE-9E8145266BEE}" srcOrd="3" destOrd="0" parTransId="{7F345BCB-D092-4FBE-A621-2EA9F41BE4E2}" sibTransId="{9D2EF630-6E16-4460-B907-A2D39689A6F1}"/>
    <dgm:cxn modelId="{97617911-FC8A-45FA-A4FE-920B9F36C112}" type="presOf" srcId="{6BA7827E-271D-44CD-82C6-226548D83ED3}" destId="{DFD14568-EB51-4237-89E4-B025AC9EE40C}" srcOrd="0" destOrd="0" presId="urn:microsoft.com/office/officeart/2005/8/layout/vList2"/>
    <dgm:cxn modelId="{E25BE525-7744-457D-9082-96D210498824}" type="presParOf" srcId="{36E004EC-A9C0-49A6-A3D5-12F497592546}" destId="{8E57B769-E7F3-43E7-A690-626D4DCB148C}" srcOrd="0" destOrd="0" presId="urn:microsoft.com/office/officeart/2005/8/layout/vList2"/>
    <dgm:cxn modelId="{2991F852-9DB9-4D15-8B63-256BC2029CD5}" type="presParOf" srcId="{36E004EC-A9C0-49A6-A3D5-12F497592546}" destId="{70B3CB5A-89D2-436A-9A2E-872D3AA58841}" srcOrd="1" destOrd="0" presId="urn:microsoft.com/office/officeart/2005/8/layout/vList2"/>
    <dgm:cxn modelId="{628EA2F4-B89A-4EAF-AF4A-B8A9A7997609}" type="presParOf" srcId="{36E004EC-A9C0-49A6-A3D5-12F497592546}" destId="{DFD14568-EB51-4237-89E4-B025AC9EE40C}" srcOrd="2" destOrd="0" presId="urn:microsoft.com/office/officeart/2005/8/layout/vList2"/>
    <dgm:cxn modelId="{6D2D8244-D4AC-4D76-8A3D-09AE23A6230B}" type="presParOf" srcId="{36E004EC-A9C0-49A6-A3D5-12F497592546}" destId="{E2885DFC-F932-4641-925B-98D912A4AA57}" srcOrd="3" destOrd="0" presId="urn:microsoft.com/office/officeart/2005/8/layout/vList2"/>
    <dgm:cxn modelId="{68E3FBD7-5FD8-46A3-96AA-D25A57229ABC}" type="presParOf" srcId="{36E004EC-A9C0-49A6-A3D5-12F497592546}" destId="{206B4EF8-FF33-4B4F-9D7F-0D064E5F5BF8}" srcOrd="4" destOrd="0" presId="urn:microsoft.com/office/officeart/2005/8/layout/vList2"/>
    <dgm:cxn modelId="{52B31D8D-9968-4A7C-B34B-F58677152FB2}" type="presParOf" srcId="{36E004EC-A9C0-49A6-A3D5-12F497592546}" destId="{BDA3E4A7-3F41-48C2-A99D-9C045CBA33AA}" srcOrd="5" destOrd="0" presId="urn:microsoft.com/office/officeart/2005/8/layout/vList2"/>
    <dgm:cxn modelId="{D875373B-29D5-4335-AD64-F04E25893332}" type="presParOf" srcId="{36E004EC-A9C0-49A6-A3D5-12F497592546}" destId="{4B84A13E-F1D1-4179-83D0-24D0F00DE5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25337-2985-4125-AD06-3869BD394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202F3F-9870-48A3-8983-B5ECF1C02D5A}" type="pres">
      <dgm:prSet presAssocID="{DD725337-2985-4125-AD06-3869BD3941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9B890EA-8E22-4A5B-942C-E056297C686B}" type="presOf" srcId="{DD725337-2985-4125-AD06-3869BD39414D}" destId="{FF202F3F-9870-48A3-8983-B5ECF1C02D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57B769-E7F3-43E7-A690-626D4DCB148C}">
      <dsp:nvSpPr>
        <dsp:cNvPr id="0" name=""/>
        <dsp:cNvSpPr/>
      </dsp:nvSpPr>
      <dsp:spPr>
        <a:xfrm>
          <a:off x="0" y="0"/>
          <a:ext cx="9375328" cy="530035"/>
        </a:xfrm>
        <a:prstGeom prst="roundRect">
          <a:avLst/>
        </a:prstGeom>
        <a:solidFill>
          <a:schemeClr val="accent1">
            <a:tint val="6500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Федеральный закон об образовании в Российской Федерации» от 29.12.2012 № 273-ФЗ</a:t>
          </a:r>
          <a:endParaRPr lang="ru-RU" sz="1600" kern="1200" dirty="0"/>
        </a:p>
      </dsp:txBody>
      <dsp:txXfrm>
        <a:off x="0" y="0"/>
        <a:ext cx="9375328" cy="530035"/>
      </dsp:txXfrm>
    </dsp:sp>
    <dsp:sp modelId="{DFD14568-EB51-4237-89E4-B025AC9EE40C}">
      <dsp:nvSpPr>
        <dsp:cNvPr id="0" name=""/>
        <dsp:cNvSpPr/>
      </dsp:nvSpPr>
      <dsp:spPr>
        <a:xfrm>
          <a:off x="0" y="610772"/>
          <a:ext cx="9375328" cy="981586"/>
        </a:xfrm>
        <a:prstGeom prst="roundRect">
          <a:avLst/>
        </a:prstGeom>
        <a:solidFill>
          <a:schemeClr val="accent1">
            <a:tint val="6500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Перечень поручений по итогам встречи Президента РФ Федеральному  с членами национальной сборной России по профессиональному мастерству от 9 декабря 2016 года, утвержденный 29.12.2016 г. Пр-2582  </a:t>
          </a:r>
        </a:p>
      </dsp:txBody>
      <dsp:txXfrm>
        <a:off x="0" y="610772"/>
        <a:ext cx="9375328" cy="981586"/>
      </dsp:txXfrm>
    </dsp:sp>
    <dsp:sp modelId="{206B4EF8-FF33-4B4F-9D7F-0D064E5F5BF8}">
      <dsp:nvSpPr>
        <dsp:cNvPr id="0" name=""/>
        <dsp:cNvSpPr/>
      </dsp:nvSpPr>
      <dsp:spPr>
        <a:xfrm>
          <a:off x="0" y="1688075"/>
          <a:ext cx="9375328" cy="1397276"/>
        </a:xfrm>
        <a:prstGeom prst="roundRect">
          <a:avLst/>
        </a:prstGeom>
        <a:solidFill>
          <a:schemeClr val="accent1">
            <a:tint val="6500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 Приказ </a:t>
          </a:r>
          <a:r>
            <a:rPr lang="ru-RU" sz="1600" kern="1200" dirty="0" err="1" smtClean="0"/>
            <a:t>Минобрнауки</a:t>
          </a:r>
          <a:r>
            <a:rPr lang="ru-RU" sz="1600" kern="1200" dirty="0" smtClean="0"/>
            <a:t> России от 09 декабря 2016 г. № 1583 «</a:t>
          </a:r>
          <a:r>
            <a:rPr lang="uk-UA" sz="1600" kern="1200" dirty="0" smtClean="0"/>
            <a:t>Об </a:t>
          </a:r>
          <a:r>
            <a:rPr lang="ru-RU" sz="1600" kern="1200" dirty="0" smtClean="0"/>
            <a:t>утверждении федерального Государственного образовательного стандарта среднего профессионального образования по профессии 15.01.34 Фрезеровщик на станках с числовым программным управлением» (зарегистрирован Министерством юстиции Российской Федерации 22.12.2016 регистрационный № 44895).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600" kern="1200" dirty="0" smtClean="0"/>
        </a:p>
      </dsp:txBody>
      <dsp:txXfrm>
        <a:off x="0" y="1688075"/>
        <a:ext cx="9375328" cy="1397276"/>
      </dsp:txXfrm>
    </dsp:sp>
    <dsp:sp modelId="{4B84A13E-F1D1-4179-83D0-24D0F00DE5C9}">
      <dsp:nvSpPr>
        <dsp:cNvPr id="0" name=""/>
        <dsp:cNvSpPr/>
      </dsp:nvSpPr>
      <dsp:spPr>
        <a:xfrm>
          <a:off x="0" y="3180420"/>
          <a:ext cx="9375328" cy="1240922"/>
        </a:xfrm>
        <a:prstGeom prst="roundRect">
          <a:avLst/>
        </a:prstGeom>
        <a:solidFill>
          <a:schemeClr val="accent1">
            <a:tint val="6500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Паспорт приоритетного проекта «Образование» по направлению «Подготовка высококвалифицированных специалистов и рабочих кадров с учетом современных стандартов и передовых технологий» («Рабочие кадры для передовых технологий»), утвержденный протоколом заседания Президиума Совета при Президенте Российской Федерации по стратегическому развитию и приоритетным проектам от 25 октября 2016 года №9.</a:t>
          </a:r>
        </a:p>
      </dsp:txBody>
      <dsp:txXfrm>
        <a:off x="0" y="3180420"/>
        <a:ext cx="9375328" cy="12409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6EBFE-3BE2-405B-86D0-2766890DC423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022C1-E3D5-4270-8657-24E124E9C7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1241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2327" cy="496967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047" y="0"/>
            <a:ext cx="2952327" cy="496967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FA4659-737B-4731-8C01-ACFFD808653F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1" tIns="45730" rIns="91461" bIns="4573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74" y="4723567"/>
            <a:ext cx="5448616" cy="4475877"/>
          </a:xfrm>
          <a:prstGeom prst="rect">
            <a:avLst/>
          </a:prstGeom>
        </p:spPr>
        <p:txBody>
          <a:bodyPr vert="horz" lIns="91461" tIns="45730" rIns="91461" bIns="4573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7134"/>
            <a:ext cx="2952327" cy="496967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047" y="9447134"/>
            <a:ext cx="2952327" cy="496967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99BABF-056F-4299-889C-844D028195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5730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8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1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7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40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3447" algn="l" defTabSz="10133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0137" algn="l" defTabSz="10133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6826" algn="l" defTabSz="10133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3517" algn="l" defTabSz="10133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B97D-4834-4908-A754-EFDBFCE33AED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1318-8762-408A-A131-D8062EE98C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F86A-3488-432A-9A9C-34E92294AC82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50F7-10F1-47BB-ADD6-B602258143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3757-FDE0-42E8-848A-77D68AC9BC5E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2465-ADD3-47B6-89A9-63410E6D1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F751-684D-44B5-A23D-9D31665FD3EE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1A8A-B26B-4FB1-9820-63C2446D81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8809-C6E8-4CDB-97E6-8A62963C380D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89B1-0BDA-4CE9-81B5-A3916BD4AC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63FD-0D0F-4FCB-8123-58E071826355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EA76-267A-4ED5-AD98-582EB8DDF7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D0DFD-EEA3-4726-AAC2-42C4C4E91B78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9E3D-5F96-4E8A-91AF-CBBCCD12C4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4511-B549-4933-B939-651A855AB1AB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B5BD8-6CF6-4136-89AF-B9817030CC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B133-0076-4855-AE32-8C146FCA512E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CF82-7169-476D-AB77-4E2A4D56C3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3FA6-A42E-4B3B-A3CA-DA42ADB5E115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62DA-8135-4B54-B7A0-6BFAB03E9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3614-FB70-4D56-BD5A-A3EC25C16318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401E-AC17-40B5-9B8A-3E3C6F8B5C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8B976A-757B-4E80-A625-AB52870FC29C}" type="datetimeFigureOut">
              <a:rPr lang="ru-RU"/>
              <a:pPr>
                <a:defRPr/>
              </a:pPr>
              <a:t>20.09.2017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405AFA-3958-4FBF-9672-04B70EF38D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6" r:id="rId3"/>
    <p:sldLayoutId id="2147483885" r:id="rId4"/>
    <p:sldLayoutId id="2147483884" r:id="rId5"/>
    <p:sldLayoutId id="2147483883" r:id="rId6"/>
    <p:sldLayoutId id="2147483882" r:id="rId7"/>
    <p:sldLayoutId id="2147483881" r:id="rId8"/>
    <p:sldLayoutId id="2147483880" r:id="rId9"/>
    <p:sldLayoutId id="2147483879" r:id="rId10"/>
    <p:sldLayoutId id="21474838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3"/>
          <p:cNvPicPr>
            <a:picLocks noChangeAspect="1"/>
          </p:cNvPicPr>
          <p:nvPr/>
        </p:nvPicPr>
        <p:blipFill>
          <a:blip r:embed="rId2" cstate="print"/>
          <a:srcRect l="17004" t="17639" r="626" b="22650"/>
          <a:stretch>
            <a:fillRect/>
          </a:stretch>
        </p:blipFill>
        <p:spPr bwMode="auto">
          <a:xfrm>
            <a:off x="-89688" y="-1"/>
            <a:ext cx="9995688" cy="733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776537" y="260648"/>
            <a:ext cx="89289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Министерство образования и науки Хабаровского края</a:t>
            </a:r>
          </a:p>
          <a:p>
            <a:pPr algn="ctr"/>
            <a:r>
              <a:rPr lang="ru-RU" sz="1200" b="1" dirty="0" smtClean="0"/>
              <a:t>Краевое </a:t>
            </a:r>
            <a:r>
              <a:rPr lang="ru-RU" sz="1200" b="1" dirty="0"/>
              <a:t>государственное </a:t>
            </a:r>
            <a:r>
              <a:rPr lang="ru-RU" sz="1200" b="1" dirty="0" smtClean="0"/>
              <a:t>автономное образовательное </a:t>
            </a:r>
            <a:r>
              <a:rPr lang="ru-RU" sz="1200" b="1" dirty="0"/>
              <a:t>учреждение дополнительного профессионального образования </a:t>
            </a:r>
            <a:r>
              <a:rPr lang="ru-RU" altLang="ru-RU" sz="1200" b="1" dirty="0"/>
              <a:t> </a:t>
            </a:r>
            <a:r>
              <a:rPr lang="ru-RU" altLang="ru-RU" sz="1200" b="1" dirty="0" smtClean="0"/>
              <a:t>«Хабаровский </a:t>
            </a:r>
            <a:r>
              <a:rPr lang="ru-RU" altLang="ru-RU" sz="1200" b="1" dirty="0"/>
              <a:t>краевой институт </a:t>
            </a:r>
            <a:r>
              <a:rPr lang="ru-RU" altLang="ru-RU" sz="1200" b="1" dirty="0" smtClean="0"/>
              <a:t>развития системы профессионального образования</a:t>
            </a:r>
          </a:p>
          <a:p>
            <a:pPr algn="ctr"/>
            <a:r>
              <a:rPr lang="ru-RU" altLang="ru-RU" sz="1200" b="1" dirty="0" smtClean="0"/>
              <a:t>(КГАОУ ДПО ХКИРСПО)</a:t>
            </a:r>
          </a:p>
          <a:p>
            <a:pPr algn="ctr"/>
            <a:endParaRPr lang="ru-RU" altLang="ru-RU" sz="1200" b="1" dirty="0">
              <a:solidFill>
                <a:schemeClr val="tx2"/>
              </a:solidFill>
            </a:endParaRPr>
          </a:p>
        </p:txBody>
      </p:sp>
      <p:pic>
        <p:nvPicPr>
          <p:cNvPr id="35849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1" y="1572003"/>
            <a:ext cx="2216953" cy="1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99959" y="12763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16896" y="15720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2680" y="1676182"/>
            <a:ext cx="772411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ФОРМИРОВАНИЕ ОЦЕНОЧНЫХ МАТЕРИАЛОВ ДЛЯ ОРГАНИЗАЦИИ ДЕМОНСТРАЦИОННОГО ЭКЗАМЕНА В РАМКАХ ГОСУДАРСТВЕННОЙ ИТОГОВОЙ АТТЕСТАЦИИ ПО ПРОФЕССИЯМ И СПЕЦИАЛЬНОСТЯМ СРЕДНЕГО ПРОФЕССИОНАЛЬНОГО ОБРАЗОВАНИЯ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b="1" i="1" dirty="0" smtClean="0"/>
              <a:t> </a:t>
            </a:r>
            <a:endParaRPr lang="ru-RU" sz="1400" dirty="0" smtClean="0"/>
          </a:p>
          <a:p>
            <a:r>
              <a:rPr lang="ru-RU" sz="1400" b="1" dirty="0" smtClean="0">
                <a:solidFill>
                  <a:schemeClr val="bg1"/>
                </a:solidFill>
              </a:rPr>
              <a:t>Методические рекомендации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Укрупненная группа профессий: </a:t>
            </a:r>
            <a:r>
              <a:rPr lang="ru-RU" sz="1400" i="1" dirty="0" smtClean="0">
                <a:solidFill>
                  <a:schemeClr val="bg1"/>
                </a:solidFill>
              </a:rPr>
              <a:t>15.00.00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</a:rPr>
              <a:t>Машиностроение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 </a:t>
            </a:r>
            <a:endParaRPr lang="ru-RU" sz="1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0512" y="3789040"/>
            <a:ext cx="84249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Авторы: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Коротенко Ольга Васильевна,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КГАОУ ДПО «Хабаровский краевой институт развития системы профессионального образования»,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Барышникова Анна Владимировна</a:t>
            </a:r>
            <a:r>
              <a:rPr lang="ru-RU" sz="1400" dirty="0" smtClean="0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КГА ПОУ «Губернаторский авиастроительный колледж г. Комсомольска-на-Амуре (Межрегиональный центр компетенций)»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</a:p>
          <a:p>
            <a:pPr algn="r"/>
            <a:r>
              <a:rPr lang="ru-RU" sz="1400" b="1" dirty="0" err="1" smtClean="0">
                <a:solidFill>
                  <a:schemeClr val="bg1"/>
                </a:solidFill>
              </a:rPr>
              <a:t>Бажин</a:t>
            </a:r>
            <a:r>
              <a:rPr lang="ru-RU" sz="1400" b="1" dirty="0" smtClean="0">
                <a:solidFill>
                  <a:schemeClr val="bg1"/>
                </a:solidFill>
              </a:rPr>
              <a:t> Евгений Владимирович,</a:t>
            </a: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КГА ПОУ «Губернаторский авиастроительный колледж г. Комсомольска-на-Амуре (Межрегиональный центр компетенций)»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597352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13" y="0"/>
            <a:ext cx="7761287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44713" y="188640"/>
            <a:ext cx="7488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cap="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Актуальность и новизна работы</a:t>
            </a:r>
            <a:endParaRPr lang="ru-RU" sz="24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4568" y="198884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/>
              <a:t>Особенность и новизна методических рекомендаций заключается в разработке подходов к формированию оценочных средств для проведения демонстрационного экзамена в рамках государственной итоговой аттестации, соответствующие актуальным требованиям рынка труда к выпускнику и </a:t>
            </a:r>
            <a:r>
              <a:rPr lang="ru-RU" sz="2000" dirty="0" smtClean="0"/>
              <a:t>лучшим </a:t>
            </a:r>
            <a:r>
              <a:rPr lang="ru-RU" sz="2000" dirty="0" smtClean="0"/>
              <a:t>мировым образцам подготовки профессиональных кадров.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468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597352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13" y="0"/>
            <a:ext cx="7761287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88704" y="188640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cap="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Нормативно-правовое основание </a:t>
            </a:r>
            <a:r>
              <a:rPr lang="ru-RU" sz="2400" b="1" i="1" cap="all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для создания МЕТОДИЧЕСКОЙ РАЗРАБОТКИ</a:t>
            </a:r>
            <a:endParaRPr lang="ru-RU" sz="24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544845012"/>
              </p:ext>
            </p:extLst>
          </p:nvPr>
        </p:nvGraphicFramePr>
        <p:xfrm>
          <a:off x="344488" y="1659632"/>
          <a:ext cx="9375328" cy="443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7468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669360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688" y="115888"/>
            <a:ext cx="7761312" cy="11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426905" y="404663"/>
            <a:ext cx="69905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Практическая значимость работы и целевой аудитории пользователей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endParaRPr lang="ru-RU" sz="2400" b="1" i="1" cap="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4294967295"/>
          </p:nvPr>
        </p:nvSpPr>
        <p:spPr>
          <a:xfrm>
            <a:off x="431371" y="1614311"/>
            <a:ext cx="9202149" cy="440697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      Методические </a:t>
            </a:r>
            <a:r>
              <a:rPr lang="ru-RU" sz="2000" dirty="0" smtClean="0"/>
              <a:t>рекомендации могут быть использованы </a:t>
            </a:r>
            <a:r>
              <a:rPr lang="ru-RU" sz="2000" dirty="0" smtClean="0"/>
              <a:t>педагогами при  </a:t>
            </a:r>
            <a:r>
              <a:rPr lang="ru-RU" sz="2000" dirty="0" smtClean="0"/>
              <a:t>формировании фондов оценочных средств в профессиональных образовательных организациях, внедряющих ФГОС СПО по ТОП-50.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Материалы предназначены для руководящих и педагогических работников образовательных организаций, реализующих программы среднего профессионального образования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932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597352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13" y="0"/>
            <a:ext cx="7761287" cy="154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88704" y="519063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оценка широты возможностей внедрения работы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36576" y="2132856"/>
            <a:ext cx="7488832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Опыт разработки  комплекта оценочных средств для демонстрационного экзамена в рамках государственной итоговой аттестации  по профессии 15.01.34 «Фрезеровщик на станках с числовым программным управлением» может служить основой для дальнейшего развития независимой оценки качества подготовки рабочих кадров и специалистов СПО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82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669360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13" y="1"/>
            <a:ext cx="776128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88704" y="332656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 положения разработки</a:t>
            </a: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04528" y="1988840"/>
            <a:ext cx="8915400" cy="3600400"/>
          </a:xfrm>
        </p:spPr>
        <p:txBody>
          <a:bodyPr/>
          <a:lstStyle/>
          <a:p>
            <a:pPr marL="2743200" lvl="6" indent="0">
              <a:buNone/>
            </a:pPr>
            <a:r>
              <a:rPr lang="ru-RU" sz="1200" b="1" dirty="0" smtClean="0"/>
              <a:t> </a:t>
            </a:r>
            <a:endParaRPr lang="ru-RU" sz="12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</a:t>
            </a:r>
            <a:endParaRPr lang="ru-RU" sz="2400" dirty="0"/>
          </a:p>
          <a:p>
            <a:pPr lvl="0"/>
            <a:endParaRPr lang="ru-RU" sz="3600" b="1" cap="small" dirty="0" smtClean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520" y="162880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Пояснительная записка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Общие подходы к разработке оценочных материалов для демонстрационного экзамена в рамках государственной итоговой аттестации по профессии, специальности среднего профессионального образования</a:t>
            </a:r>
          </a:p>
          <a:p>
            <a:pPr marL="342900" indent="-342900"/>
            <a:r>
              <a:rPr lang="ru-RU" dirty="0" smtClean="0"/>
              <a:t>3. Разработка комплекта оценочных материалов для проведения демонстрационного экзамена в рамках государственной итоговой аттестации по профессии, специальности СПО</a:t>
            </a:r>
          </a:p>
          <a:p>
            <a:pPr marL="342900" indent="-342900"/>
            <a:r>
              <a:rPr lang="ru-RU" dirty="0" smtClean="0"/>
              <a:t>4. Выводы</a:t>
            </a:r>
          </a:p>
          <a:p>
            <a:pPr marL="342900" indent="-342900"/>
            <a:r>
              <a:rPr lang="ru-RU" dirty="0" smtClean="0"/>
              <a:t>5. Список использованных источников</a:t>
            </a:r>
          </a:p>
          <a:p>
            <a:pPr marL="342900" indent="-342900"/>
            <a:r>
              <a:rPr lang="ru-RU" dirty="0" smtClean="0"/>
              <a:t>6. Приложение</a:t>
            </a:r>
          </a:p>
          <a:p>
            <a:pPr marL="342900" indent="-342900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6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2432050" y="366713"/>
            <a:ext cx="5761310" cy="642937"/>
          </a:xfrm>
        </p:spPr>
        <p:txBody>
          <a:bodyPr/>
          <a:lstStyle/>
          <a:p>
            <a:pPr algn="l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pic>
        <p:nvPicPr>
          <p:cNvPr id="36868" name="Picture 4" descr="F:\My_doc\Конференции\ИЮНЬ_5_6_2013\ЛОГО_Ц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15888"/>
            <a:ext cx="1728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979" y="6597352"/>
            <a:ext cx="9993313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Лекция гана\заставк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2334" y="0"/>
            <a:ext cx="7761287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88704" y="188640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Выводы с описанием эффектов, которые получит система СПО от внедрения</a:t>
            </a:r>
          </a:p>
          <a:p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4848309"/>
              </p:ext>
            </p:extLst>
          </p:nvPr>
        </p:nvGraphicFramePr>
        <p:xfrm>
          <a:off x="495300" y="1600200"/>
          <a:ext cx="8915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20552" y="242088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1398316" y="1988840"/>
            <a:ext cx="75871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Представленные оценочные материалы для проведения демонстрационного экзамена в рамках итоговой аттестации могут пополнить созданную в будущем базу стандартизированных контрольных измерительных материалов для проведения независимой оценки качества подготовки рабочих кадров и специалистов среднего звена.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496</Words>
  <Application>Microsoft Office PowerPoint</Application>
  <PresentationFormat>Лист A4 (210x297 мм)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МЕТОДИЧЕСКАЯ РАБОТА</vt:lpstr>
      <vt:lpstr>МЕТОДИЧЕСКАЯ РАБОТА</vt:lpstr>
      <vt:lpstr>МЕТОДИЧЕСКАЯ РАБОТА</vt:lpstr>
      <vt:lpstr>МЕТОДИЧЕСКАЯ РАБОТА</vt:lpstr>
      <vt:lpstr>МЕТОДИЧЕСКАЯ РАБОТА</vt:lpstr>
      <vt:lpstr>МЕТОДИЧЕСКАЯ РАБОТА</vt:lpstr>
    </vt:vector>
  </TitlesOfParts>
  <Company>MinObr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Хабаровского края</dc:title>
  <dc:creator>hancevich</dc:creator>
  <cp:lastModifiedBy>1</cp:lastModifiedBy>
  <cp:revision>1763</cp:revision>
  <cp:lastPrinted>2017-03-01T04:39:59Z</cp:lastPrinted>
  <dcterms:created xsi:type="dcterms:W3CDTF">2011-08-16T01:39:34Z</dcterms:created>
  <dcterms:modified xsi:type="dcterms:W3CDTF">2017-09-20T01:11:47Z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TC018827799991</vt:lpwstr>
  </property>
</Properties>
</file>