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82" r:id="rId4"/>
    <p:sldId id="283" r:id="rId5"/>
    <p:sldId id="285" r:id="rId6"/>
    <p:sldId id="286" r:id="rId7"/>
    <p:sldId id="28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CEC"/>
    <a:srgbClr val="A6928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Безымянный-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4" y="6350"/>
            <a:ext cx="9140825" cy="124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Квадрат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469" y="-142081"/>
            <a:ext cx="1541462" cy="1541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адпись 4"/>
          <p:cNvSpPr txBox="1"/>
          <p:nvPr userDrawn="1"/>
        </p:nvSpPr>
        <p:spPr>
          <a:xfrm>
            <a:off x="3722743" y="119109"/>
            <a:ext cx="5140960" cy="11461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Aft>
                <a:spcPts val="0"/>
              </a:spcAft>
            </a:pPr>
            <a:r>
              <a:rPr lang="ru-RU" sz="1200">
                <a:effectLst>
                  <a:outerShdw blurRad="50800" dist="50800" dir="2700000" algn="ctr">
                    <a:schemeClr val="bg1"/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Департамент образования и науки Кемеровской области</a:t>
            </a:r>
            <a:endParaRPr lang="ru-RU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ru-RU" sz="1200">
                <a:effectLst>
                  <a:outerShdw blurRad="50800" dist="50800" dir="2700000" algn="ctr">
                    <a:schemeClr val="bg1"/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Государственное профессиональное образовательное учреждение</a:t>
            </a:r>
            <a:endParaRPr lang="ru-RU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ru-RU" sz="1200">
                <a:effectLst>
                  <a:outerShdw blurRad="50800" dist="50800" dir="2700000" algn="ctr">
                    <a:schemeClr val="bg1"/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«Новокузнецкий техникум строительных технологий </a:t>
            </a:r>
            <a:endParaRPr lang="ru-RU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ru-RU" sz="1200">
                <a:effectLst>
                  <a:outerShdw blurRad="50800" dist="50800" dir="2700000" algn="ctr">
                    <a:schemeClr val="bg1"/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сферы обслуживания»</a:t>
            </a:r>
            <a:endParaRPr lang="ru-RU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 descr="C:\Users\roman\AppData\Local\Microsoft\Windows\INetCache\Content.Word\Безымянный-1.png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3173" y="5612764"/>
            <a:ext cx="9140825" cy="124523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Прямоугольник 10"/>
          <p:cNvSpPr/>
          <p:nvPr userDrawn="1"/>
        </p:nvSpPr>
        <p:spPr>
          <a:xfrm>
            <a:off x="3173" y="1120079"/>
            <a:ext cx="203296" cy="4492685"/>
          </a:xfrm>
          <a:prstGeom prst="rect">
            <a:avLst/>
          </a:prstGeom>
          <a:gradFill>
            <a:gsLst>
              <a:gs pos="0">
                <a:srgbClr val="E31E24"/>
              </a:gs>
              <a:gs pos="100000">
                <a:srgbClr val="45479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 userDrawn="1"/>
        </p:nvSpPr>
        <p:spPr>
          <a:xfrm flipV="1">
            <a:off x="8940704" y="1192682"/>
            <a:ext cx="203296" cy="4492685"/>
          </a:xfrm>
          <a:prstGeom prst="rect">
            <a:avLst/>
          </a:prstGeom>
          <a:gradFill>
            <a:gsLst>
              <a:gs pos="0">
                <a:srgbClr val="E31E24"/>
              </a:gs>
              <a:gs pos="100000">
                <a:srgbClr val="45479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3" name="Надпись 11"/>
          <p:cNvSpPr txBox="1"/>
          <p:nvPr userDrawn="1"/>
        </p:nvSpPr>
        <p:spPr>
          <a:xfrm>
            <a:off x="2148410" y="5968682"/>
            <a:ext cx="2077085" cy="5334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200" dirty="0">
                <a:effectLst>
                  <a:outerShdw blurRad="50800" dist="50800" dir="2700000" algn="ctr">
                    <a:schemeClr val="bg1"/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Новокузнецк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200" dirty="0" smtClean="0">
                <a:effectLst>
                  <a:outerShdw blurRad="50800" dist="50800" dir="2700000" algn="ctr">
                    <a:schemeClr val="bg1"/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2017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7069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Безымянный-1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7281"/>
          <a:stretch/>
        </p:blipFill>
        <p:spPr bwMode="auto">
          <a:xfrm>
            <a:off x="0" y="0"/>
            <a:ext cx="9140825" cy="282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roman\AppData\Local\Microsoft\Windows\INetCache\Content.Word\Безымянный-1.png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6672"/>
          <a:stretch/>
        </p:blipFill>
        <p:spPr bwMode="auto">
          <a:xfrm rot="10800000" flipH="1">
            <a:off x="3175" y="6567505"/>
            <a:ext cx="9140825" cy="29049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 userDrawn="1"/>
        </p:nvSpPr>
        <p:spPr>
          <a:xfrm>
            <a:off x="3173" y="282763"/>
            <a:ext cx="185086" cy="6284742"/>
          </a:xfrm>
          <a:prstGeom prst="rect">
            <a:avLst/>
          </a:prstGeom>
          <a:gradFill>
            <a:gsLst>
              <a:gs pos="0">
                <a:srgbClr val="E31E24"/>
              </a:gs>
              <a:gs pos="100000">
                <a:srgbClr val="45479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 flipV="1">
            <a:off x="8955739" y="282762"/>
            <a:ext cx="185086" cy="6284744"/>
          </a:xfrm>
          <a:prstGeom prst="rect">
            <a:avLst/>
          </a:prstGeom>
          <a:gradFill>
            <a:gsLst>
              <a:gs pos="0">
                <a:srgbClr val="E31E24"/>
              </a:gs>
              <a:gs pos="100000">
                <a:srgbClr val="45479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220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3DB98-E6D6-4B07-8E95-448EA78ABD97}" type="datetimeFigureOut">
              <a:rPr lang="ru-RU" smtClean="0"/>
              <a:pPr/>
              <a:t>19.09.2017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0FBBA-1797-415B-A268-4F6E6C0426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304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179" y="1727250"/>
            <a:ext cx="86618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МЕТОДИЧЕСКИЕ РЕКОМЕНДАЦИИ </a:t>
            </a:r>
            <a:endParaRPr lang="ru-RU" sz="2400" dirty="0"/>
          </a:p>
          <a:p>
            <a:pPr algn="ctr"/>
            <a:r>
              <a:rPr lang="ru-RU" sz="2400" b="1" dirty="0"/>
              <a:t> «ВНЕДРЕНИЕ ДИСТАНЦИОННОГО ОБУЧЕНИЯ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В </a:t>
            </a:r>
            <a:r>
              <a:rPr lang="ru-RU" sz="2400" b="1" dirty="0"/>
              <a:t>ОБРАЗОВАТЕЛЬНЫЙ ПРОЦЕСС»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90211" y="160421"/>
            <a:ext cx="5015849" cy="208547"/>
          </a:xfrm>
          <a:prstGeom prst="rect">
            <a:avLst/>
          </a:prstGeom>
          <a:solidFill>
            <a:srgbClr val="EB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890211" y="37825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Авторы: </a:t>
            </a:r>
            <a:r>
              <a:rPr lang="ru-RU" dirty="0" err="1"/>
              <a:t>Зацепина</a:t>
            </a:r>
            <a:r>
              <a:rPr lang="ru-RU" dirty="0"/>
              <a:t> Наталья Владимировна, </a:t>
            </a:r>
          </a:p>
          <a:p>
            <a:r>
              <a:rPr lang="ru-RU" dirty="0"/>
              <a:t>Жмакин Роман Евгеньевич</a:t>
            </a:r>
          </a:p>
        </p:txBody>
      </p:sp>
    </p:spTree>
    <p:extLst>
      <p:ext uri="{BB962C8B-B14F-4D97-AF65-F5344CB8AC3E}">
        <p14:creationId xmlns:p14="http://schemas.microsoft.com/office/powerpoint/2010/main" xmlns="" val="129840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89625"/>
            <a:ext cx="73448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3">
                  <a:lumMod val="75000"/>
                </a:schemeClr>
              </a:buClr>
            </a:pPr>
            <a:endParaRPr lang="ru-RU" b="1" u="sng" dirty="0" smtClean="0"/>
          </a:p>
          <a:p>
            <a:pPr algn="ctr">
              <a:buClr>
                <a:schemeClr val="accent3">
                  <a:lumMod val="75000"/>
                </a:schemeClr>
              </a:buClr>
            </a:pPr>
            <a:r>
              <a:rPr lang="ru-RU" sz="2400" b="1" dirty="0" smtClean="0"/>
              <a:t>АКТУАЛЬНОСТЬ И НОВИЗНА РАБОТЫ</a:t>
            </a:r>
            <a:endParaRPr lang="ru-RU" b="1" u="sng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405062" y="828289"/>
            <a:ext cx="8333873" cy="5958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2913" algn="just">
              <a:lnSpc>
                <a:spcPct val="150000"/>
              </a:lnSpc>
            </a:pPr>
            <a:r>
              <a:rPr lang="ru-RU" sz="1700" dirty="0" smtClean="0"/>
              <a:t>Актуальность: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700" dirty="0" smtClean="0"/>
              <a:t>создание </a:t>
            </a:r>
            <a:r>
              <a:rPr lang="ru-RU" sz="1700" dirty="0"/>
              <a:t>условий для осуществления подготовки кадров в соответствии с </a:t>
            </a:r>
            <a:r>
              <a:rPr lang="ru-RU" sz="1700" dirty="0" smtClean="0"/>
              <a:t>современными требованиями (</a:t>
            </a:r>
            <a:r>
              <a:rPr lang="ru-RU" sz="1700" dirty="0"/>
              <a:t>Федеральный закон от 29.12.2012 N 273-ФЗ </a:t>
            </a:r>
            <a:r>
              <a:rPr lang="ru-RU" sz="1700" dirty="0" smtClean="0"/>
              <a:t>«Об </a:t>
            </a:r>
            <a:r>
              <a:rPr lang="ru-RU" sz="1700" dirty="0"/>
              <a:t>образовании в Российской </a:t>
            </a:r>
            <a:r>
              <a:rPr lang="ru-RU" sz="1700" dirty="0" smtClean="0"/>
              <a:t>Федерации». </a:t>
            </a:r>
            <a:r>
              <a:rPr lang="ru-RU" sz="1700" dirty="0"/>
              <a:t>Статья 16. Реализация образовательных программ с применением электронного обучения и дистанционных образовательных технологий</a:t>
            </a:r>
            <a:r>
              <a:rPr lang="ru-RU" sz="1700" dirty="0" smtClean="0"/>
              <a:t>);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700" dirty="0"/>
              <a:t>создание специальных условий для получения образования обучающимися с ограниченными возможностями </a:t>
            </a:r>
            <a:r>
              <a:rPr lang="ru-RU" sz="1700" dirty="0" smtClean="0"/>
              <a:t>здоровья (Федеральный Закон </a:t>
            </a:r>
            <a:r>
              <a:rPr lang="ru-RU" sz="1700" dirty="0"/>
              <a:t>«Об образовании в </a:t>
            </a:r>
            <a:r>
              <a:rPr lang="ru-RU" sz="1700" dirty="0" smtClean="0"/>
              <a:t>Российской Федерации» от </a:t>
            </a:r>
            <a:r>
              <a:rPr lang="ru-RU" sz="1700" dirty="0"/>
              <a:t>29.12.2012г</a:t>
            </a:r>
            <a:r>
              <a:rPr lang="ru-RU" sz="1700" dirty="0" smtClean="0"/>
              <a:t>. </a:t>
            </a:r>
            <a:r>
              <a:rPr lang="ru-RU" sz="1700" dirty="0"/>
              <a:t>№</a:t>
            </a:r>
            <a:r>
              <a:rPr lang="ru-RU" sz="1700" dirty="0" smtClean="0"/>
              <a:t>273-ФЗ. </a:t>
            </a:r>
            <a:r>
              <a:rPr lang="ru-RU" sz="1700" dirty="0"/>
              <a:t>Статья 79. Организация получения образования обучающимися с ограниченными возможностями </a:t>
            </a:r>
            <a:r>
              <a:rPr lang="ru-RU" sz="1700" dirty="0" smtClean="0"/>
              <a:t>здоровья).</a:t>
            </a:r>
          </a:p>
          <a:p>
            <a:pPr indent="442913" algn="just">
              <a:lnSpc>
                <a:spcPct val="150000"/>
              </a:lnSpc>
            </a:pPr>
            <a:r>
              <a:rPr lang="ru-RU" sz="1700" dirty="0" smtClean="0"/>
              <a:t>Новизна заключается </a:t>
            </a:r>
            <a:r>
              <a:rPr lang="ru-RU" sz="1700" dirty="0"/>
              <a:t>в описании практического опыта использования системы дистанционного обучения </a:t>
            </a:r>
            <a:r>
              <a:rPr lang="en-US" sz="1700" dirty="0" err="1"/>
              <a:t>eFront</a:t>
            </a:r>
            <a:r>
              <a:rPr lang="ru-RU" sz="1700" dirty="0"/>
              <a:t> в образовательном </a:t>
            </a:r>
            <a:r>
              <a:rPr lang="ru-RU" sz="1700" dirty="0" smtClean="0"/>
              <a:t>процессе с </a:t>
            </a:r>
            <a:r>
              <a:rPr lang="ru-RU" sz="1700" dirty="0"/>
              <a:t>привидением конкретных примеров и рекомендаций. 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4980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89625"/>
            <a:ext cx="73448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3">
                  <a:lumMod val="75000"/>
                </a:schemeClr>
              </a:buClr>
            </a:pPr>
            <a:endParaRPr lang="ru-RU" b="1" u="sng" dirty="0" smtClean="0"/>
          </a:p>
          <a:p>
            <a:pPr algn="ctr">
              <a:buClr>
                <a:schemeClr val="accent3">
                  <a:lumMod val="75000"/>
                </a:schemeClr>
              </a:buClr>
            </a:pPr>
            <a:r>
              <a:rPr lang="ru-RU" sz="2400" b="1" dirty="0" smtClean="0"/>
              <a:t>НОРМАТИВНО-ПРАВОВОЕ ОСНОВАНИЕ</a:t>
            </a:r>
            <a:endParaRPr lang="ru-RU" b="1" u="sng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405063" y="1357679"/>
            <a:ext cx="8333873" cy="4685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700" dirty="0" smtClean="0"/>
              <a:t>Федеральный </a:t>
            </a:r>
            <a:r>
              <a:rPr lang="ru-RU" sz="1700" dirty="0"/>
              <a:t>закон от 29.12.2012 N 273-ФЗ </a:t>
            </a:r>
            <a:r>
              <a:rPr lang="ru-RU" sz="1700" dirty="0" smtClean="0"/>
              <a:t>«Об </a:t>
            </a:r>
            <a:r>
              <a:rPr lang="ru-RU" sz="1700" dirty="0"/>
              <a:t>образовании в Российской </a:t>
            </a:r>
            <a:r>
              <a:rPr lang="ru-RU" sz="1700" dirty="0" smtClean="0"/>
              <a:t>Федерации». </a:t>
            </a:r>
            <a:r>
              <a:rPr lang="ru-RU" sz="1700" dirty="0"/>
              <a:t>Статья 16. Реализация образовательных программ с применением электронного обучения и дистанционных образовательных </a:t>
            </a:r>
            <a:r>
              <a:rPr lang="ru-RU" sz="1700" dirty="0" smtClean="0"/>
              <a:t>технологий;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600" dirty="0"/>
              <a:t>Приказ </a:t>
            </a:r>
            <a:r>
              <a:rPr lang="ru-RU" sz="1600" dirty="0" err="1"/>
              <a:t>Минобрнауки</a:t>
            </a:r>
            <a:r>
              <a:rPr lang="ru-RU" sz="1600" dirty="0"/>
              <a:t> от 09.01.2014  N2 </a:t>
            </a:r>
            <a:r>
              <a:rPr lang="ru-RU" sz="1600" dirty="0" smtClean="0"/>
              <a:t>«Об </a:t>
            </a:r>
            <a:r>
              <a:rPr lang="ru-RU" sz="1600" dirty="0"/>
              <a:t>утверждении порядка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</a:t>
            </a:r>
            <a:r>
              <a:rPr lang="ru-RU" sz="1600" dirty="0" smtClean="0"/>
              <a:t>программ»</a:t>
            </a:r>
            <a:r>
              <a:rPr lang="ru-RU" sz="1700" dirty="0" smtClean="0"/>
              <a:t>;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1600" dirty="0" smtClean="0"/>
              <a:t>Положение о реализации образовательных программ с применением электронного обучения и дистанционных образовательных технологий в ГПОУ «Новокузнецкий техникум строительных технологий и сферы обслуживания».</a:t>
            </a:r>
            <a:endParaRPr lang="ru-RU" sz="1700" dirty="0" smtClean="0"/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</a:pPr>
            <a:endParaRPr lang="ru-RU" sz="1700" dirty="0" smtClean="0"/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1605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89625"/>
            <a:ext cx="73448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3">
                  <a:lumMod val="75000"/>
                </a:schemeClr>
              </a:buClr>
            </a:pPr>
            <a:endParaRPr lang="ru-RU" b="1" u="sng" dirty="0" smtClean="0"/>
          </a:p>
          <a:p>
            <a:pPr algn="ctr">
              <a:buClr>
                <a:schemeClr val="accent3">
                  <a:lumMod val="75000"/>
                </a:schemeClr>
              </a:buClr>
            </a:pPr>
            <a:r>
              <a:rPr lang="ru-RU" sz="2400" b="1" dirty="0" smtClean="0"/>
              <a:t>ПРАКТИЧЕСКАЯ ЗНАЧИМОСТЬ РАБОТЫ И ЦЕЛЕВАЯ АУДИТОРИЯ</a:t>
            </a:r>
            <a:endParaRPr lang="ru-RU" b="1" u="sng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405063" y="1357679"/>
            <a:ext cx="8333873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2913" algn="just"/>
            <a:r>
              <a:rPr lang="ru-RU" dirty="0" smtClean="0"/>
              <a:t>Практическая значимость:</a:t>
            </a: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ru-RU" dirty="0" smtClean="0"/>
              <a:t>раскрыты </a:t>
            </a:r>
            <a:r>
              <a:rPr lang="ru-RU" dirty="0"/>
              <a:t>преимущества и перспективы использования дистанционного обучения в образовательном процессе;</a:t>
            </a: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ru-RU" dirty="0" smtClean="0"/>
              <a:t>представлен </a:t>
            </a:r>
            <a:r>
              <a:rPr lang="ru-RU" dirty="0"/>
              <a:t>опыт использования дистанционных образовательных технологий в ГПОУ «Новокузнецкий техникум строительных технологий и сферы обслуживания» за 2015-2017 </a:t>
            </a:r>
            <a:r>
              <a:rPr lang="ru-RU" dirty="0" smtClean="0"/>
              <a:t>годы</a:t>
            </a:r>
            <a:r>
              <a:rPr lang="ru-RU" dirty="0" smtClean="0"/>
              <a:t>, в </a:t>
            </a:r>
            <a:r>
              <a:rPr lang="ru-RU" dirty="0" smtClean="0"/>
              <a:t>том числе по специальности СПО 43.02.11 Гостиничный сервис</a:t>
            </a:r>
            <a:r>
              <a:rPr lang="ru-RU" dirty="0" smtClean="0"/>
              <a:t>; </a:t>
            </a:r>
            <a:endParaRPr lang="ru-RU" dirty="0" smtClean="0"/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ru-RU" dirty="0" smtClean="0"/>
              <a:t>рассмотрена </a:t>
            </a:r>
            <a:r>
              <a:rPr lang="ru-RU" dirty="0"/>
              <a:t>возможность использования современных педагогических технологий и методик при организации дистанционного обучения</a:t>
            </a:r>
            <a:r>
              <a:rPr lang="ru-RU" dirty="0" smtClean="0"/>
              <a:t>; </a:t>
            </a: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ru-RU" dirty="0" smtClean="0"/>
              <a:t>даны рекомендации </a:t>
            </a:r>
            <a:r>
              <a:rPr lang="ru-RU" dirty="0"/>
              <a:t>по разработке учебно-методических материалов для системы дистанционного обучения </a:t>
            </a:r>
            <a:r>
              <a:rPr lang="en-US" dirty="0" err="1"/>
              <a:t>eFront</a:t>
            </a:r>
            <a:r>
              <a:rPr lang="ru-RU" dirty="0"/>
              <a:t>, а также по организации внеаудиторной работы студентов.</a:t>
            </a:r>
          </a:p>
          <a:p>
            <a:pPr algn="just"/>
            <a:endParaRPr lang="ru-RU" dirty="0" smtClean="0"/>
          </a:p>
          <a:p>
            <a:pPr indent="442913" algn="just"/>
            <a:r>
              <a:rPr lang="ru-RU" dirty="0" smtClean="0"/>
              <a:t>Целевая аудитория - преподаватели, мастера </a:t>
            </a:r>
            <a:r>
              <a:rPr lang="ru-RU" dirty="0"/>
              <a:t>производственного обучения, </a:t>
            </a:r>
            <a:r>
              <a:rPr lang="ru-RU" dirty="0" smtClean="0"/>
              <a:t>специалисты </a:t>
            </a:r>
            <a:r>
              <a:rPr lang="ru-RU" dirty="0"/>
              <a:t>методических служб профессиональных образовательных </a:t>
            </a:r>
            <a:r>
              <a:rPr lang="ru-RU" dirty="0" smtClean="0"/>
              <a:t>организаций, внедряющих дистанционные образовательные технологии.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7316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89625"/>
            <a:ext cx="73448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3">
                  <a:lumMod val="75000"/>
                </a:schemeClr>
              </a:buClr>
            </a:pPr>
            <a:endParaRPr lang="ru-RU" b="1" u="sng" dirty="0" smtClean="0"/>
          </a:p>
          <a:p>
            <a:pPr algn="ctr">
              <a:buClr>
                <a:schemeClr val="accent3">
                  <a:lumMod val="75000"/>
                </a:schemeClr>
              </a:buClr>
            </a:pPr>
            <a:r>
              <a:rPr lang="ru-RU" sz="2400" b="1" dirty="0" smtClean="0"/>
              <a:t>ОЦЕНКА ШИРОТЫ ВОЗМОЖНОСТЕЙ </a:t>
            </a:r>
          </a:p>
          <a:p>
            <a:pPr algn="ctr">
              <a:buClr>
                <a:schemeClr val="accent3">
                  <a:lumMod val="75000"/>
                </a:schemeClr>
              </a:buClr>
            </a:pPr>
            <a:r>
              <a:rPr lang="ru-RU" sz="2400" b="1" dirty="0" smtClean="0"/>
              <a:t>ВНЕДРЕНИЯ РАБОТЫ</a:t>
            </a:r>
            <a:endParaRPr lang="ru-RU" b="1" u="sng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405063" y="1357679"/>
            <a:ext cx="8333873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2913" algn="just"/>
            <a:r>
              <a:rPr lang="en-US" dirty="0" err="1" smtClean="0"/>
              <a:t>eFront</a:t>
            </a:r>
            <a:r>
              <a:rPr lang="ru-RU" dirty="0" smtClean="0"/>
              <a:t> – бесплатная система управления содержимым, предназначенная для разработки и использования учебных материалов. Позволяет решать практически все образовательные задачи, не требуя дополнительных ресурсов, финансовых затрат. Система </a:t>
            </a:r>
            <a:r>
              <a:rPr lang="en-US" dirty="0" err="1" smtClean="0"/>
              <a:t>eFront</a:t>
            </a:r>
            <a:r>
              <a:rPr lang="ru-RU" dirty="0" smtClean="0"/>
              <a:t> устанавливается на сервере организации, доступна пользователям с любого персонального компьютера, мобильного устройства, имеющего выход в Интернет, что обеспечивает широкий охват аудитории. </a:t>
            </a:r>
          </a:p>
          <a:p>
            <a:pPr lvl="0" indent="442913" algn="just"/>
            <a:r>
              <a:rPr lang="ru-RU" dirty="0" smtClean="0"/>
              <a:t>Система доступна для освоения преподавателями, имеющими базовый уровень </a:t>
            </a:r>
            <a:r>
              <a:rPr lang="ru-RU" dirty="0" err="1" smtClean="0"/>
              <a:t>ИКТ-компетентности</a:t>
            </a:r>
            <a:r>
              <a:rPr lang="ru-RU" dirty="0" smtClean="0"/>
              <a:t>. Использование методических рекомендаций обеспечит ее эффективное внедрение.</a:t>
            </a:r>
          </a:p>
          <a:p>
            <a:pPr lvl="0" indent="442913" algn="just"/>
            <a:r>
              <a:rPr lang="ru-RU" dirty="0" smtClean="0"/>
              <a:t>Описанная в методических рекомендациях технология работы с данной системой дистанционного обучения может быть распространена и на другие системы дистанционного обучения, используемые в профессиональных образовательных организациях.</a:t>
            </a:r>
            <a:endParaRPr lang="ru-RU" dirty="0" smtClean="0"/>
          </a:p>
          <a:p>
            <a:pPr marL="285750" lvl="0" indent="-285750" algn="just">
              <a:buFontTx/>
              <a:buChar char="-"/>
            </a:pPr>
            <a:endParaRPr lang="ru-RU" dirty="0" smtClean="0"/>
          </a:p>
          <a:p>
            <a:pPr marL="285750" lvl="0" indent="-285750" algn="just">
              <a:buFontTx/>
              <a:buChar char="-"/>
            </a:pPr>
            <a:endParaRPr lang="ru-RU" dirty="0" smtClean="0"/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1483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89625"/>
            <a:ext cx="73448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3">
                  <a:lumMod val="75000"/>
                </a:schemeClr>
              </a:buClr>
            </a:pPr>
            <a:endParaRPr lang="ru-RU" b="1" u="sng" dirty="0" smtClean="0"/>
          </a:p>
          <a:p>
            <a:pPr algn="ctr">
              <a:buClr>
                <a:schemeClr val="accent3">
                  <a:lumMod val="75000"/>
                </a:schemeClr>
              </a:buClr>
            </a:pPr>
            <a:r>
              <a:rPr lang="ru-RU" sz="2400" b="1" smtClean="0"/>
              <a:t>ОСНОВНЫЕ ПОЛОЖЕНИЯ РАЗРАБОТКИ</a:t>
            </a:r>
            <a:endParaRPr lang="ru-RU" b="1" u="sng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405063" y="1357679"/>
            <a:ext cx="836774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2913" algn="just"/>
            <a:r>
              <a:rPr lang="ru-RU" dirty="0" smtClean="0"/>
              <a:t>На сегодняшний день систему дистанционного обучения мы рассматриваем не как независимую альтернативную систему обучения, а как дополнение к  традиционной, позволяющее оптимизировать образовательный процесс с учетом современных требований, запросов всех участников образовательных отношений.</a:t>
            </a:r>
          </a:p>
          <a:p>
            <a:pPr indent="442913" algn="just"/>
            <a:r>
              <a:rPr lang="ru-RU" dirty="0" smtClean="0"/>
              <a:t>Насколько </a:t>
            </a:r>
            <a:r>
              <a:rPr lang="ru-RU" dirty="0" smtClean="0"/>
              <a:t>эффективным будет </a:t>
            </a:r>
            <a:r>
              <a:rPr lang="ru-RU" dirty="0" smtClean="0"/>
              <a:t>любой вид дистанционного</a:t>
            </a:r>
            <a:r>
              <a:rPr lang="ru-RU" dirty="0" smtClean="0"/>
              <a:t>  обучения, зависит от четырех факторов:</a:t>
            </a:r>
          </a:p>
          <a:p>
            <a:pPr lvl="0">
              <a:buFont typeface="Wingdings" pitchFamily="2" charset="2"/>
              <a:buChar char="ü"/>
              <a:tabLst>
                <a:tab pos="8148638" algn="l"/>
              </a:tabLst>
            </a:pPr>
            <a:r>
              <a:rPr lang="ru-RU" dirty="0" smtClean="0"/>
              <a:t> эффективного </a:t>
            </a:r>
            <a:r>
              <a:rPr lang="ru-RU" dirty="0" smtClean="0"/>
              <a:t>взаимодействия преподавателя и </a:t>
            </a:r>
            <a:r>
              <a:rPr lang="ru-RU" dirty="0" smtClean="0"/>
              <a:t>обучающегося</a:t>
            </a:r>
            <a:r>
              <a:rPr lang="ru-RU" dirty="0" smtClean="0"/>
              <a:t>, </a:t>
            </a:r>
            <a:r>
              <a:rPr lang="ru-RU" dirty="0" smtClean="0"/>
              <a:t>несмотря</a:t>
            </a:r>
            <a:r>
              <a:rPr lang="ru-RU" dirty="0" smtClean="0"/>
              <a:t> </a:t>
            </a:r>
            <a:r>
              <a:rPr lang="ru-RU" dirty="0" smtClean="0"/>
              <a:t>на</a:t>
            </a:r>
            <a:r>
              <a:rPr lang="ru-RU" dirty="0" smtClean="0"/>
              <a:t> </a:t>
            </a:r>
            <a:r>
              <a:rPr lang="ru-RU" dirty="0" smtClean="0"/>
              <a:t>то</a:t>
            </a:r>
            <a:r>
              <a:rPr lang="ru-RU" dirty="0" smtClean="0"/>
              <a:t>, что они разделены расстоянием</a:t>
            </a:r>
            <a:r>
              <a:rPr lang="ru-RU" dirty="0" smtClean="0"/>
              <a:t>;</a:t>
            </a:r>
            <a:endParaRPr lang="ru-RU" dirty="0" smtClean="0"/>
          </a:p>
          <a:p>
            <a:pPr lvl="0">
              <a:buFont typeface="Wingdings" pitchFamily="2" charset="2"/>
              <a:buChar char="ü"/>
              <a:tabLst>
                <a:tab pos="8148638" algn="l"/>
              </a:tabLst>
            </a:pPr>
            <a:r>
              <a:rPr lang="ru-RU" dirty="0" smtClean="0"/>
              <a:t> используемых </a:t>
            </a:r>
            <a:r>
              <a:rPr lang="ru-RU" dirty="0" smtClean="0"/>
              <a:t>при этом педагогических технологий;</a:t>
            </a:r>
          </a:p>
          <a:p>
            <a:pPr lvl="0">
              <a:buFont typeface="Wingdings" pitchFamily="2" charset="2"/>
              <a:buChar char="ü"/>
              <a:tabLst>
                <a:tab pos="8148638" algn="l"/>
              </a:tabLst>
            </a:pPr>
            <a:r>
              <a:rPr lang="ru-RU" dirty="0" smtClean="0"/>
              <a:t> эффективности</a:t>
            </a:r>
            <a:r>
              <a:rPr lang="ru-RU" dirty="0" smtClean="0"/>
              <a:t>  разработанных </a:t>
            </a:r>
            <a:r>
              <a:rPr lang="ru-RU" dirty="0" smtClean="0"/>
              <a:t>учебно-методических</a:t>
            </a:r>
            <a:r>
              <a:rPr lang="ru-RU" dirty="0" smtClean="0"/>
              <a:t> </a:t>
            </a:r>
            <a:r>
              <a:rPr lang="ru-RU" dirty="0" smtClean="0"/>
              <a:t>материалов и</a:t>
            </a:r>
            <a:r>
              <a:rPr lang="ru-RU" dirty="0" smtClean="0"/>
              <a:t> </a:t>
            </a:r>
            <a:r>
              <a:rPr lang="ru-RU" dirty="0" smtClean="0"/>
              <a:t>способов</a:t>
            </a:r>
            <a:r>
              <a:rPr lang="ru-RU" dirty="0" smtClean="0"/>
              <a:t> их предъявления</a:t>
            </a:r>
            <a:r>
              <a:rPr lang="ru-RU" dirty="0" smtClean="0"/>
              <a:t>;</a:t>
            </a:r>
            <a:endParaRPr lang="ru-RU" dirty="0" smtClean="0"/>
          </a:p>
          <a:p>
            <a:pPr lvl="0">
              <a:buFont typeface="Wingdings" pitchFamily="2" charset="2"/>
              <a:buChar char="ü"/>
              <a:tabLst>
                <a:tab pos="8148638" algn="l"/>
              </a:tabLst>
            </a:pPr>
            <a:r>
              <a:rPr lang="ru-RU" dirty="0" smtClean="0"/>
              <a:t> эффективности </a:t>
            </a:r>
            <a:r>
              <a:rPr lang="ru-RU" dirty="0" smtClean="0"/>
              <a:t>обратной связи.</a:t>
            </a:r>
          </a:p>
          <a:p>
            <a:pPr indent="442913" algn="just"/>
            <a:r>
              <a:rPr lang="ru-RU" dirty="0" smtClean="0"/>
              <a:t>Иначе говоря, эффективность дистанционного </a:t>
            </a:r>
            <a:r>
              <a:rPr lang="ru-RU" dirty="0" smtClean="0"/>
              <a:t>обучения </a:t>
            </a:r>
            <a:r>
              <a:rPr lang="ru-RU" dirty="0" smtClean="0"/>
              <a:t>зависит от его организации и</a:t>
            </a:r>
            <a:r>
              <a:rPr lang="ru-RU" dirty="0" smtClean="0"/>
              <a:t> </a:t>
            </a:r>
            <a:r>
              <a:rPr lang="ru-RU" dirty="0" smtClean="0"/>
              <a:t>качества</a:t>
            </a:r>
            <a:r>
              <a:rPr lang="ru-RU" dirty="0" smtClean="0"/>
              <a:t> </a:t>
            </a:r>
            <a:r>
              <a:rPr lang="ru-RU" dirty="0" smtClean="0"/>
              <a:t>используемых учебно-методических </a:t>
            </a:r>
            <a:r>
              <a:rPr lang="ru-RU" dirty="0" smtClean="0"/>
              <a:t>материалов, </a:t>
            </a:r>
            <a:r>
              <a:rPr lang="ru-RU" dirty="0" smtClean="0"/>
              <a:t>а</a:t>
            </a:r>
            <a:r>
              <a:rPr lang="ru-RU" dirty="0" smtClean="0"/>
              <a:t> </a:t>
            </a:r>
            <a:r>
              <a:rPr lang="ru-RU" dirty="0" smtClean="0"/>
              <a:t>также </a:t>
            </a:r>
            <a:r>
              <a:rPr lang="ru-RU" dirty="0" smtClean="0"/>
              <a:t>мастерства педагогов, участвующих в этом процессе. Эти важные вопросы и раскрываются в методических </a:t>
            </a:r>
            <a:r>
              <a:rPr lang="ru-RU" dirty="0" smtClean="0"/>
              <a:t>рекомендациях.</a:t>
            </a:r>
            <a:endParaRPr lang="ru-RU" dirty="0" smtClean="0"/>
          </a:p>
          <a:p>
            <a:pPr marL="285750" lvl="0" indent="-285750"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44155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1282" y="852257"/>
            <a:ext cx="815741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2913" algn="just"/>
            <a:r>
              <a:rPr lang="ru-RU" sz="2000" dirty="0" smtClean="0"/>
              <a:t>Эффекты от внедрения дистанционных образовательных технологий:</a:t>
            </a: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ru-RU" sz="2000" dirty="0" smtClean="0"/>
              <a:t>создание </a:t>
            </a:r>
            <a:r>
              <a:rPr lang="ru-RU" sz="2000" dirty="0" smtClean="0"/>
              <a:t>условий для осуществления подготовки кадров в соответствии с современными требованиями;</a:t>
            </a:r>
            <a:endParaRPr lang="en-US" sz="2000" dirty="0" smtClean="0"/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ru-RU" sz="2000" dirty="0" smtClean="0"/>
              <a:t>реализация индивидуальных образовательных программ;</a:t>
            </a: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ru-RU" sz="2000" dirty="0" smtClean="0"/>
              <a:t>обучение лиц с ОВЗ и инвалидов;</a:t>
            </a: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ru-RU" sz="2000" dirty="0" smtClean="0"/>
              <a:t>организация обучения в период эпидемий, стихийных бедствий</a:t>
            </a:r>
            <a:r>
              <a:rPr lang="ru-RU" sz="2000" dirty="0" smtClean="0"/>
              <a:t>;</a:t>
            </a: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ru-RU" sz="2000" dirty="0" smtClean="0"/>
              <a:t>снижение материальных и временных затрат на обучение;</a:t>
            </a: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ru-RU" sz="2000" dirty="0" smtClean="0"/>
              <a:t>создание </a:t>
            </a:r>
            <a:r>
              <a:rPr lang="ru-RU" sz="2000" dirty="0" smtClean="0"/>
              <a:t>единой информационно-образовательной среды при сетевом взаимодействии образовательных </a:t>
            </a:r>
            <a:r>
              <a:rPr lang="ru-RU" sz="2000" dirty="0" smtClean="0"/>
              <a:t>организаций.</a:t>
            </a:r>
            <a:endParaRPr lang="ru-RU" sz="2000" dirty="0" smtClean="0"/>
          </a:p>
          <a:p>
            <a:endParaRPr lang="ru-RU" sz="2000" dirty="0" smtClean="0"/>
          </a:p>
          <a:p>
            <a:pPr indent="442913"/>
            <a:r>
              <a:rPr lang="ru-RU" sz="2000" dirty="0" smtClean="0"/>
              <a:t>Эффекты от использования методических рекомендаций:</a:t>
            </a:r>
            <a:endParaRPr lang="ru-RU" sz="2000" dirty="0"/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smtClean="0"/>
              <a:t>повышение квалификации педагогических работников, осваивающих дистанционные образовательные технологии</a:t>
            </a:r>
            <a:r>
              <a:rPr lang="ru-RU" sz="2000" dirty="0" smtClean="0"/>
              <a:t>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smtClean="0"/>
              <a:t>с</a:t>
            </a:r>
            <a:r>
              <a:rPr lang="ru-RU" sz="2000" dirty="0" smtClean="0"/>
              <a:t>оздание условий для более легкого и быстрого освоения и внедрения в образовательный процесс системы дистанционного обучения </a:t>
            </a:r>
            <a:r>
              <a:rPr lang="en-US" sz="2000" dirty="0" err="1" smtClean="0"/>
              <a:t>eFront</a:t>
            </a:r>
            <a:r>
              <a:rPr lang="ru-RU" sz="2000" dirty="0" smtClean="0"/>
              <a:t>.</a:t>
            </a:r>
            <a:endParaRPr lang="ru-RU" sz="200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34659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Clr>
                <a:schemeClr val="accent3">
                  <a:lumMod val="75000"/>
                </a:schemeClr>
              </a:buClr>
            </a:pPr>
            <a:r>
              <a:rPr lang="ru-RU" b="1" dirty="0" smtClean="0"/>
              <a:t>ВЫВОДЫ</a:t>
            </a:r>
            <a:endParaRPr lang="ru-RU" b="1" u="sng" dirty="0"/>
          </a:p>
        </p:txBody>
      </p:sp>
    </p:spTree>
    <p:extLst>
      <p:ext uri="{BB962C8B-B14F-4D97-AF65-F5344CB8AC3E}">
        <p14:creationId xmlns:p14="http://schemas.microsoft.com/office/powerpoint/2010/main" xmlns="" val="9143011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Презентация1" id="{1D7FD043-34E1-43C7-8370-F0EAE7ABE8DA}" vid="{EB876E2D-5C0A-4BDF-8194-6AD615ED712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Презентация1</Template>
  <TotalTime>624</TotalTime>
  <Words>558</Words>
  <Application>Microsoft Office PowerPoint</Application>
  <PresentationFormat>Экран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Admin</cp:lastModifiedBy>
  <cp:revision>83</cp:revision>
  <dcterms:created xsi:type="dcterms:W3CDTF">2017-01-17T07:39:36Z</dcterms:created>
  <dcterms:modified xsi:type="dcterms:W3CDTF">2017-09-19T13:36:48Z</dcterms:modified>
</cp:coreProperties>
</file>