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6"/>
  </p:notesMasterIdLst>
  <p:sldIdLst>
    <p:sldId id="256" r:id="rId2"/>
    <p:sldId id="271" r:id="rId3"/>
    <p:sldId id="273" r:id="rId4"/>
    <p:sldId id="274" r:id="rId5"/>
    <p:sldId id="283" r:id="rId6"/>
    <p:sldId id="288" r:id="rId7"/>
    <p:sldId id="282" r:id="rId8"/>
    <p:sldId id="281" r:id="rId9"/>
    <p:sldId id="286" r:id="rId10"/>
    <p:sldId id="287" r:id="rId11"/>
    <p:sldId id="278" r:id="rId12"/>
    <p:sldId id="277" r:id="rId13"/>
    <p:sldId id="275" r:id="rId14"/>
    <p:sldId id="276" r:id="rId15"/>
    <p:sldId id="279" r:id="rId16"/>
    <p:sldId id="292" r:id="rId17"/>
    <p:sldId id="284" r:id="rId18"/>
    <p:sldId id="280" r:id="rId19"/>
    <p:sldId id="289" r:id="rId20"/>
    <p:sldId id="290" r:id="rId21"/>
    <p:sldId id="294" r:id="rId22"/>
    <p:sldId id="293" r:id="rId23"/>
    <p:sldId id="295" r:id="rId24"/>
    <p:sldId id="29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2B050B-6B69-4C75-9947-B868C41C4E38}" type="doc">
      <dgm:prSet loTypeId="urn:microsoft.com/office/officeart/2005/8/layout/radial1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21719B7-A769-4719-83D6-991BCDB44BBB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3356 студентов</a:t>
          </a:r>
        </a:p>
        <a:p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4030 обучающихся  по проекту «Образование без границ»</a:t>
          </a:r>
        </a:p>
        <a:p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4503 обучающиеся в кружках </a:t>
          </a:r>
        </a:p>
        <a:p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276 программ</a:t>
          </a:r>
          <a:endParaRPr lang="ru-RU" sz="16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CAAFF76-1DAC-447B-8E0C-61A88F9818E4}" type="parTrans" cxnId="{6BF3BF29-F502-4247-9C6C-83E3999A7AAC}">
      <dgm:prSet/>
      <dgm:spPr/>
      <dgm:t>
        <a:bodyPr/>
        <a:lstStyle/>
        <a:p>
          <a:endParaRPr lang="ru-RU"/>
        </a:p>
      </dgm:t>
    </dgm:pt>
    <dgm:pt modelId="{76E69534-5190-45DF-BF6F-E1E79660AB57}" type="sibTrans" cxnId="{6BF3BF29-F502-4247-9C6C-83E3999A7AAC}">
      <dgm:prSet/>
      <dgm:spPr/>
      <dgm:t>
        <a:bodyPr/>
        <a:lstStyle/>
        <a:p>
          <a:endParaRPr lang="ru-RU"/>
        </a:p>
      </dgm:t>
    </dgm:pt>
    <dgm:pt modelId="{95EA287B-50F5-4D26-AEF2-FB6627C42B0B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dirty="0" smtClean="0"/>
            <a:t>Информационные технологии и радиоэлектроника</a:t>
          </a:r>
          <a:endParaRPr lang="ru-RU" sz="1800" dirty="0"/>
        </a:p>
      </dgm:t>
    </dgm:pt>
    <dgm:pt modelId="{A4FCC70A-5152-4DA9-B35C-D6D9C31F7136}" type="parTrans" cxnId="{666729C8-6B7B-42BF-8911-679B344E3498}">
      <dgm:prSet/>
      <dgm:spPr/>
      <dgm:t>
        <a:bodyPr/>
        <a:lstStyle/>
        <a:p>
          <a:endParaRPr lang="ru-RU"/>
        </a:p>
      </dgm:t>
    </dgm:pt>
    <dgm:pt modelId="{EF5A0C0C-8382-4AF4-A4D0-820CD26B80D8}" type="sibTrans" cxnId="{666729C8-6B7B-42BF-8911-679B344E3498}">
      <dgm:prSet/>
      <dgm:spPr/>
      <dgm:t>
        <a:bodyPr/>
        <a:lstStyle/>
        <a:p>
          <a:endParaRPr lang="ru-RU"/>
        </a:p>
      </dgm:t>
    </dgm:pt>
    <dgm:pt modelId="{6310A854-E7F3-4850-98E0-E0C76DE56EC7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dirty="0" smtClean="0"/>
            <a:t>Связь и информационная безопасность</a:t>
          </a:r>
          <a:endParaRPr lang="ru-RU" sz="1800" dirty="0"/>
        </a:p>
      </dgm:t>
    </dgm:pt>
    <dgm:pt modelId="{E4D3B7B9-5119-49B5-B5CD-45AE24464330}" type="parTrans" cxnId="{FFE172B3-8219-4157-B75C-59BEA043D7F9}">
      <dgm:prSet/>
      <dgm:spPr/>
      <dgm:t>
        <a:bodyPr/>
        <a:lstStyle/>
        <a:p>
          <a:endParaRPr lang="ru-RU"/>
        </a:p>
      </dgm:t>
    </dgm:pt>
    <dgm:pt modelId="{86FF56E7-154B-41AB-A978-3A84024E203D}" type="sibTrans" cxnId="{FFE172B3-8219-4157-B75C-59BEA043D7F9}">
      <dgm:prSet/>
      <dgm:spPr/>
      <dgm:t>
        <a:bodyPr/>
        <a:lstStyle/>
        <a:p>
          <a:endParaRPr lang="ru-RU"/>
        </a:p>
      </dgm:t>
    </dgm:pt>
    <dgm:pt modelId="{7464E6CF-E94D-4E8E-B81A-B6BFEA1C6A77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dirty="0" smtClean="0"/>
            <a:t>Нефтегазовое дело </a:t>
          </a:r>
          <a:endParaRPr lang="ru-RU" sz="1800" dirty="0"/>
        </a:p>
      </dgm:t>
    </dgm:pt>
    <dgm:pt modelId="{0E16067C-6577-4070-9414-674CADC8C2B8}" type="parTrans" cxnId="{7E1EBB9F-9832-4862-9FB4-751AC9280662}">
      <dgm:prSet/>
      <dgm:spPr/>
      <dgm:t>
        <a:bodyPr/>
        <a:lstStyle/>
        <a:p>
          <a:endParaRPr lang="ru-RU"/>
        </a:p>
      </dgm:t>
    </dgm:pt>
    <dgm:pt modelId="{ECE20BA6-B3F2-424C-AA8D-15A8B60C6610}" type="sibTrans" cxnId="{7E1EBB9F-9832-4862-9FB4-751AC9280662}">
      <dgm:prSet/>
      <dgm:spPr/>
      <dgm:t>
        <a:bodyPr/>
        <a:lstStyle/>
        <a:p>
          <a:endParaRPr lang="ru-RU"/>
        </a:p>
      </dgm:t>
    </dgm:pt>
    <dgm:pt modelId="{1CC3F3A7-9052-480D-82B7-10B586925423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dirty="0" smtClean="0"/>
            <a:t>Транспорт</a:t>
          </a:r>
          <a:endParaRPr lang="ru-RU" sz="1800" dirty="0"/>
        </a:p>
      </dgm:t>
    </dgm:pt>
    <dgm:pt modelId="{42D46D8F-CA75-4CBD-B603-C645CD4D4771}" type="parTrans" cxnId="{D8547D7F-58E8-479C-B993-60986BD3FFF3}">
      <dgm:prSet/>
      <dgm:spPr/>
      <dgm:t>
        <a:bodyPr/>
        <a:lstStyle/>
        <a:p>
          <a:endParaRPr lang="ru-RU"/>
        </a:p>
      </dgm:t>
    </dgm:pt>
    <dgm:pt modelId="{9DE3BCAB-37C6-4D57-8768-9E0979490F96}" type="sibTrans" cxnId="{D8547D7F-58E8-479C-B993-60986BD3FFF3}">
      <dgm:prSet/>
      <dgm:spPr/>
      <dgm:t>
        <a:bodyPr/>
        <a:lstStyle/>
        <a:p>
          <a:endParaRPr lang="ru-RU"/>
        </a:p>
      </dgm:t>
    </dgm:pt>
    <dgm:pt modelId="{DB189FEE-69F3-4BA7-9CF5-12447E1BF1EA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dirty="0" smtClean="0"/>
            <a:t>Градостроительный кадастр </a:t>
          </a:r>
          <a:endParaRPr lang="ru-RU" sz="1800" dirty="0"/>
        </a:p>
      </dgm:t>
    </dgm:pt>
    <dgm:pt modelId="{FD759F7E-518D-4FA2-9658-3262375E2C03}" type="parTrans" cxnId="{FDB448F6-B185-4BD8-82A0-103AF96C97F1}">
      <dgm:prSet/>
      <dgm:spPr/>
      <dgm:t>
        <a:bodyPr/>
        <a:lstStyle/>
        <a:p>
          <a:endParaRPr lang="ru-RU"/>
        </a:p>
      </dgm:t>
    </dgm:pt>
    <dgm:pt modelId="{8BE4E648-05DC-4633-8602-3122B79E1D24}" type="sibTrans" cxnId="{FDB448F6-B185-4BD8-82A0-103AF96C97F1}">
      <dgm:prSet/>
      <dgm:spPr/>
      <dgm:t>
        <a:bodyPr/>
        <a:lstStyle/>
        <a:p>
          <a:endParaRPr lang="ru-RU"/>
        </a:p>
      </dgm:t>
    </dgm:pt>
    <dgm:pt modelId="{E159C9F1-5A13-40FF-B1C7-BCFE3F908AD5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dirty="0" smtClean="0"/>
            <a:t>Почтовая связь</a:t>
          </a:r>
          <a:endParaRPr lang="ru-RU" sz="1800" dirty="0"/>
        </a:p>
      </dgm:t>
    </dgm:pt>
    <dgm:pt modelId="{4F3DF5FC-A236-4E15-AFA4-572D23C3EFAA}" type="parTrans" cxnId="{02C4E874-3BB7-4C0A-9E71-F77B1855568D}">
      <dgm:prSet/>
      <dgm:spPr/>
      <dgm:t>
        <a:bodyPr/>
        <a:lstStyle/>
        <a:p>
          <a:endParaRPr lang="ru-RU"/>
        </a:p>
      </dgm:t>
    </dgm:pt>
    <dgm:pt modelId="{E3E61146-E422-4C8A-85C0-75EDD2D14A05}" type="sibTrans" cxnId="{02C4E874-3BB7-4C0A-9E71-F77B1855568D}">
      <dgm:prSet/>
      <dgm:spPr/>
      <dgm:t>
        <a:bodyPr/>
        <a:lstStyle/>
        <a:p>
          <a:endParaRPr lang="ru-RU"/>
        </a:p>
      </dgm:t>
    </dgm:pt>
    <dgm:pt modelId="{6D31A218-BA99-483E-B0F6-DEC27E6A57F6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dirty="0" smtClean="0"/>
            <a:t>Общеобразовательная подготовка</a:t>
          </a:r>
          <a:endParaRPr lang="ru-RU" sz="1800" dirty="0"/>
        </a:p>
      </dgm:t>
    </dgm:pt>
    <dgm:pt modelId="{A9FC54F1-2FC8-4A47-B71B-662C8DD41C6C}" type="parTrans" cxnId="{3169B95E-1EFA-4FB5-AA37-71148FF54FDF}">
      <dgm:prSet/>
      <dgm:spPr/>
      <dgm:t>
        <a:bodyPr/>
        <a:lstStyle/>
        <a:p>
          <a:endParaRPr lang="ru-RU"/>
        </a:p>
      </dgm:t>
    </dgm:pt>
    <dgm:pt modelId="{60E75E14-C988-4AB0-A183-BB8972931563}" type="sibTrans" cxnId="{3169B95E-1EFA-4FB5-AA37-71148FF54FDF}">
      <dgm:prSet/>
      <dgm:spPr/>
      <dgm:t>
        <a:bodyPr/>
        <a:lstStyle/>
        <a:p>
          <a:endParaRPr lang="ru-RU"/>
        </a:p>
      </dgm:t>
    </dgm:pt>
    <dgm:pt modelId="{559247C7-93B7-46BF-87A8-AEBE26F092A6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dirty="0" smtClean="0"/>
            <a:t>Электроснабжение</a:t>
          </a:r>
          <a:endParaRPr lang="ru-RU" sz="1800" dirty="0"/>
        </a:p>
      </dgm:t>
    </dgm:pt>
    <dgm:pt modelId="{D17A4217-48E1-4CC1-AE59-06832EFD00A5}" type="parTrans" cxnId="{AF31DECF-54A5-4A8F-A096-1B83AC354097}">
      <dgm:prSet/>
      <dgm:spPr/>
      <dgm:t>
        <a:bodyPr/>
        <a:lstStyle/>
        <a:p>
          <a:endParaRPr lang="ru-RU"/>
        </a:p>
      </dgm:t>
    </dgm:pt>
    <dgm:pt modelId="{4FDE051F-4CCD-465A-9751-CC0105CD2EE9}" type="sibTrans" cxnId="{AF31DECF-54A5-4A8F-A096-1B83AC354097}">
      <dgm:prSet/>
      <dgm:spPr/>
      <dgm:t>
        <a:bodyPr/>
        <a:lstStyle/>
        <a:p>
          <a:endParaRPr lang="ru-RU"/>
        </a:p>
      </dgm:t>
    </dgm:pt>
    <dgm:pt modelId="{2D0D1AE6-D61E-4C70-A961-C66FACCF3330}" type="pres">
      <dgm:prSet presAssocID="{902B050B-6B69-4C75-9947-B868C41C4E3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1CD8E4-296A-4028-80E4-02263808EBA5}" type="pres">
      <dgm:prSet presAssocID="{A21719B7-A769-4719-83D6-991BCDB44BBB}" presName="centerShape" presStyleLbl="node0" presStyleIdx="0" presStyleCnt="1" custScaleX="223561" custScaleY="130411" custLinFactNeighborX="-181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7425785-7325-4197-A26D-5F0F910D91B8}" type="pres">
      <dgm:prSet presAssocID="{A4FCC70A-5152-4DA9-B35C-D6D9C31F7136}" presName="Name9" presStyleLbl="parChTrans1D2" presStyleIdx="0" presStyleCnt="8" custScaleX="20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984D715-20B2-477A-9E38-BFB5DACCBCD4}" type="pres">
      <dgm:prSet presAssocID="{A4FCC70A-5152-4DA9-B35C-D6D9C31F713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4A459905-4EF0-4667-A81C-D661D126256C}" type="pres">
      <dgm:prSet presAssocID="{95EA287B-50F5-4D26-AEF2-FB6627C42B0B}" presName="node" presStyleLbl="node1" presStyleIdx="0" presStyleCnt="8" custScaleX="186301" custRadScaleRad="9509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A4CA3F3-FF4A-4572-B6A9-E619C429F9EA}" type="pres">
      <dgm:prSet presAssocID="{E4D3B7B9-5119-49B5-B5CD-45AE24464330}" presName="Name9" presStyleLbl="parChTrans1D2" presStyleIdx="1" presStyleCnt="8" custScaleX="20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07EFB0A-BA81-4FA4-B760-4988A1A4C153}" type="pres">
      <dgm:prSet presAssocID="{E4D3B7B9-5119-49B5-B5CD-45AE24464330}" presName="connTx" presStyleLbl="parChTrans1D2" presStyleIdx="1" presStyleCnt="8"/>
      <dgm:spPr/>
      <dgm:t>
        <a:bodyPr/>
        <a:lstStyle/>
        <a:p>
          <a:endParaRPr lang="ru-RU"/>
        </a:p>
      </dgm:t>
    </dgm:pt>
    <dgm:pt modelId="{F9356F9E-AE6A-489A-BCF8-25841B2D4D35}" type="pres">
      <dgm:prSet presAssocID="{6310A854-E7F3-4850-98E0-E0C76DE56EC7}" presName="node" presStyleLbl="node1" presStyleIdx="1" presStyleCnt="8" custScaleX="144641" custRadScaleRad="131440" custRadScaleInc="5535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8294012-99EA-4190-9C75-AA5720A6BF05}" type="pres">
      <dgm:prSet presAssocID="{0E16067C-6577-4070-9414-674CADC8C2B8}" presName="Name9" presStyleLbl="parChTrans1D2" presStyleIdx="2" presStyleCnt="8" custScaleX="20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2ADC528-CA31-4805-A07B-74D8F9FB9D54}" type="pres">
      <dgm:prSet presAssocID="{0E16067C-6577-4070-9414-674CADC8C2B8}" presName="connTx" presStyleLbl="parChTrans1D2" presStyleIdx="2" presStyleCnt="8"/>
      <dgm:spPr/>
      <dgm:t>
        <a:bodyPr/>
        <a:lstStyle/>
        <a:p>
          <a:endParaRPr lang="ru-RU"/>
        </a:p>
      </dgm:t>
    </dgm:pt>
    <dgm:pt modelId="{78971612-5462-48F0-A465-AF00113143F0}" type="pres">
      <dgm:prSet presAssocID="{7464E6CF-E94D-4E8E-B81A-B6BFEA1C6A77}" presName="node" presStyleLbl="node1" presStyleIdx="2" presStyleCnt="8" custScaleX="144641" custRadScaleRad="12737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85BB785-BB5B-4365-932A-6DBF5CBB85E8}" type="pres">
      <dgm:prSet presAssocID="{42D46D8F-CA75-4CBD-B603-C645CD4D4771}" presName="Name9" presStyleLbl="parChTrans1D2" presStyleIdx="3" presStyleCnt="8" custScaleX="20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634D825-2AE1-4D4E-B05C-E97B1FEB3613}" type="pres">
      <dgm:prSet presAssocID="{42D46D8F-CA75-4CBD-B603-C645CD4D4771}" presName="connTx" presStyleLbl="parChTrans1D2" presStyleIdx="3" presStyleCnt="8"/>
      <dgm:spPr/>
      <dgm:t>
        <a:bodyPr/>
        <a:lstStyle/>
        <a:p>
          <a:endParaRPr lang="ru-RU"/>
        </a:p>
      </dgm:t>
    </dgm:pt>
    <dgm:pt modelId="{0344D7B0-D1D9-4B59-A180-949B1DF7C8D7}" type="pres">
      <dgm:prSet presAssocID="{1CC3F3A7-9052-480D-82B7-10B586925423}" presName="node" presStyleLbl="node1" presStyleIdx="3" presStyleCnt="8" custScaleX="144641" custRadScaleRad="129270" custRadScaleInc="-5261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4C32DCB-23DB-49ED-AB3C-F3F5BEB21356}" type="pres">
      <dgm:prSet presAssocID="{4F3DF5FC-A236-4E15-AFA4-572D23C3EFAA}" presName="Name9" presStyleLbl="parChTrans1D2" presStyleIdx="4" presStyleCnt="8" custScaleX="20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D46C288-80B2-46AB-9E62-6446F76FCB38}" type="pres">
      <dgm:prSet presAssocID="{4F3DF5FC-A236-4E15-AFA4-572D23C3EFAA}" presName="connTx" presStyleLbl="parChTrans1D2" presStyleIdx="4" presStyleCnt="8"/>
      <dgm:spPr/>
      <dgm:t>
        <a:bodyPr/>
        <a:lstStyle/>
        <a:p>
          <a:endParaRPr lang="ru-RU"/>
        </a:p>
      </dgm:t>
    </dgm:pt>
    <dgm:pt modelId="{A4445F8D-BFE7-4A59-953A-CB65E95D4595}" type="pres">
      <dgm:prSet presAssocID="{E159C9F1-5A13-40FF-B1C7-BCFE3F908AD5}" presName="node" presStyleLbl="node1" presStyleIdx="4" presStyleCnt="8" custScaleX="144641" custRadScaleRad="9509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7D16086-21C1-45FB-B7B9-AE78F05B9134}" type="pres">
      <dgm:prSet presAssocID="{A9FC54F1-2FC8-4A47-B71B-662C8DD41C6C}" presName="Name9" presStyleLbl="parChTrans1D2" presStyleIdx="5" presStyleCnt="8" custScaleX="20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00C6466-1B83-431D-89DB-C04959E94D1C}" type="pres">
      <dgm:prSet presAssocID="{A9FC54F1-2FC8-4A47-B71B-662C8DD41C6C}" presName="connTx" presStyleLbl="parChTrans1D2" presStyleIdx="5" presStyleCnt="8"/>
      <dgm:spPr/>
      <dgm:t>
        <a:bodyPr/>
        <a:lstStyle/>
        <a:p>
          <a:endParaRPr lang="ru-RU"/>
        </a:p>
      </dgm:t>
    </dgm:pt>
    <dgm:pt modelId="{85407FEA-C5F4-45B6-9B74-540E36079F01}" type="pres">
      <dgm:prSet presAssocID="{6D31A218-BA99-483E-B0F6-DEC27E6A57F6}" presName="node" presStyleLbl="node1" presStyleIdx="5" presStyleCnt="8" custScaleX="172586" custRadScaleRad="123410" custRadScaleInc="5275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3F1CB35-3431-4E2A-9585-7803692779FD}" type="pres">
      <dgm:prSet presAssocID="{FD759F7E-518D-4FA2-9658-3262375E2C03}" presName="Name9" presStyleLbl="parChTrans1D2" presStyleIdx="6" presStyleCnt="8" custScaleX="20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CB86F67-0340-44E1-AA59-7C73CB9941AD}" type="pres">
      <dgm:prSet presAssocID="{FD759F7E-518D-4FA2-9658-3262375E2C03}" presName="connTx" presStyleLbl="parChTrans1D2" presStyleIdx="6" presStyleCnt="8"/>
      <dgm:spPr/>
      <dgm:t>
        <a:bodyPr/>
        <a:lstStyle/>
        <a:p>
          <a:endParaRPr lang="ru-RU"/>
        </a:p>
      </dgm:t>
    </dgm:pt>
    <dgm:pt modelId="{0C7092BE-2E39-4BE4-948C-C875ED354E88}" type="pres">
      <dgm:prSet presAssocID="{DB189FEE-69F3-4BA7-9CF5-12447E1BF1EA}" presName="node" presStyleLbl="node1" presStyleIdx="6" presStyleCnt="8" custScaleX="178793" custRadScaleRad="12722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F3271D8-1E5C-4894-A38F-7E1DE2104D3F}" type="pres">
      <dgm:prSet presAssocID="{D17A4217-48E1-4CC1-AE59-06832EFD00A5}" presName="Name9" presStyleLbl="parChTrans1D2" presStyleIdx="7" presStyleCnt="8" custScaleX="20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C518324-5FD9-41FF-968B-E4F8D0B3D32E}" type="pres">
      <dgm:prSet presAssocID="{D17A4217-48E1-4CC1-AE59-06832EFD00A5}" presName="connTx" presStyleLbl="parChTrans1D2" presStyleIdx="7" presStyleCnt="8"/>
      <dgm:spPr/>
      <dgm:t>
        <a:bodyPr/>
        <a:lstStyle/>
        <a:p>
          <a:endParaRPr lang="ru-RU"/>
        </a:p>
      </dgm:t>
    </dgm:pt>
    <dgm:pt modelId="{A12B7968-C8EF-41DB-B9B3-729BA5FF1581}" type="pres">
      <dgm:prSet presAssocID="{559247C7-93B7-46BF-87A8-AEBE26F092A6}" presName="node" presStyleLbl="node1" presStyleIdx="7" presStyleCnt="8" custScaleX="144641" custRadScaleRad="131440" custRadScaleInc="-5535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6F34FCB3-5812-433B-B8CA-75C065463C4C}" type="presOf" srcId="{A4FCC70A-5152-4DA9-B35C-D6D9C31F7136}" destId="{B984D715-20B2-477A-9E38-BFB5DACCBCD4}" srcOrd="1" destOrd="0" presId="urn:microsoft.com/office/officeart/2005/8/layout/radial1"/>
    <dgm:cxn modelId="{060C4D47-82E9-488D-BA9E-3D4B2AF9BB2B}" type="presOf" srcId="{E159C9F1-5A13-40FF-B1C7-BCFE3F908AD5}" destId="{A4445F8D-BFE7-4A59-953A-CB65E95D4595}" srcOrd="0" destOrd="0" presId="urn:microsoft.com/office/officeart/2005/8/layout/radial1"/>
    <dgm:cxn modelId="{02C4E874-3BB7-4C0A-9E71-F77B1855568D}" srcId="{A21719B7-A769-4719-83D6-991BCDB44BBB}" destId="{E159C9F1-5A13-40FF-B1C7-BCFE3F908AD5}" srcOrd="4" destOrd="0" parTransId="{4F3DF5FC-A236-4E15-AFA4-572D23C3EFAA}" sibTransId="{E3E61146-E422-4C8A-85C0-75EDD2D14A05}"/>
    <dgm:cxn modelId="{5604F793-F1DF-4EEF-85F0-1B39E8F78A5D}" type="presOf" srcId="{FD759F7E-518D-4FA2-9658-3262375E2C03}" destId="{9CB86F67-0340-44E1-AA59-7C73CB9941AD}" srcOrd="1" destOrd="0" presId="urn:microsoft.com/office/officeart/2005/8/layout/radial1"/>
    <dgm:cxn modelId="{6A6931F9-A8F1-4183-9D6F-549016D694D8}" type="presOf" srcId="{6D31A218-BA99-483E-B0F6-DEC27E6A57F6}" destId="{85407FEA-C5F4-45B6-9B74-540E36079F01}" srcOrd="0" destOrd="0" presId="urn:microsoft.com/office/officeart/2005/8/layout/radial1"/>
    <dgm:cxn modelId="{7E0F6905-7905-457D-A850-DA2E34D7110D}" type="presOf" srcId="{7464E6CF-E94D-4E8E-B81A-B6BFEA1C6A77}" destId="{78971612-5462-48F0-A465-AF00113143F0}" srcOrd="0" destOrd="0" presId="urn:microsoft.com/office/officeart/2005/8/layout/radial1"/>
    <dgm:cxn modelId="{F87EC1B2-A084-4B94-AE42-E19B7F0AFCEB}" type="presOf" srcId="{4F3DF5FC-A236-4E15-AFA4-572D23C3EFAA}" destId="{1D46C288-80B2-46AB-9E62-6446F76FCB38}" srcOrd="1" destOrd="0" presId="urn:microsoft.com/office/officeart/2005/8/layout/radial1"/>
    <dgm:cxn modelId="{666729C8-6B7B-42BF-8911-679B344E3498}" srcId="{A21719B7-A769-4719-83D6-991BCDB44BBB}" destId="{95EA287B-50F5-4D26-AEF2-FB6627C42B0B}" srcOrd="0" destOrd="0" parTransId="{A4FCC70A-5152-4DA9-B35C-D6D9C31F7136}" sibTransId="{EF5A0C0C-8382-4AF4-A4D0-820CD26B80D8}"/>
    <dgm:cxn modelId="{53CADF42-B92F-490A-BFEB-421E29B88B9A}" type="presOf" srcId="{A4FCC70A-5152-4DA9-B35C-D6D9C31F7136}" destId="{57425785-7325-4197-A26D-5F0F910D91B8}" srcOrd="0" destOrd="0" presId="urn:microsoft.com/office/officeart/2005/8/layout/radial1"/>
    <dgm:cxn modelId="{25D83921-51DC-4CE8-911E-50E642F62C28}" type="presOf" srcId="{1CC3F3A7-9052-480D-82B7-10B586925423}" destId="{0344D7B0-D1D9-4B59-A180-949B1DF7C8D7}" srcOrd="0" destOrd="0" presId="urn:microsoft.com/office/officeart/2005/8/layout/radial1"/>
    <dgm:cxn modelId="{C9C8B35C-F287-4FDA-858C-E8E69D03C465}" type="presOf" srcId="{95EA287B-50F5-4D26-AEF2-FB6627C42B0B}" destId="{4A459905-4EF0-4667-A81C-D661D126256C}" srcOrd="0" destOrd="0" presId="urn:microsoft.com/office/officeart/2005/8/layout/radial1"/>
    <dgm:cxn modelId="{DB71EB60-1DAB-4790-928A-CD70CB4A3611}" type="presOf" srcId="{A9FC54F1-2FC8-4A47-B71B-662C8DD41C6C}" destId="{37D16086-21C1-45FB-B7B9-AE78F05B9134}" srcOrd="0" destOrd="0" presId="urn:microsoft.com/office/officeart/2005/8/layout/radial1"/>
    <dgm:cxn modelId="{FDB448F6-B185-4BD8-82A0-103AF96C97F1}" srcId="{A21719B7-A769-4719-83D6-991BCDB44BBB}" destId="{DB189FEE-69F3-4BA7-9CF5-12447E1BF1EA}" srcOrd="6" destOrd="0" parTransId="{FD759F7E-518D-4FA2-9658-3262375E2C03}" sibTransId="{8BE4E648-05DC-4633-8602-3122B79E1D24}"/>
    <dgm:cxn modelId="{A3973697-D71E-4FC7-9339-60F17BE842EE}" type="presOf" srcId="{D17A4217-48E1-4CC1-AE59-06832EFD00A5}" destId="{2C518324-5FD9-41FF-968B-E4F8D0B3D32E}" srcOrd="1" destOrd="0" presId="urn:microsoft.com/office/officeart/2005/8/layout/radial1"/>
    <dgm:cxn modelId="{FFE172B3-8219-4157-B75C-59BEA043D7F9}" srcId="{A21719B7-A769-4719-83D6-991BCDB44BBB}" destId="{6310A854-E7F3-4850-98E0-E0C76DE56EC7}" srcOrd="1" destOrd="0" parTransId="{E4D3B7B9-5119-49B5-B5CD-45AE24464330}" sibTransId="{86FF56E7-154B-41AB-A978-3A84024E203D}"/>
    <dgm:cxn modelId="{AF31DECF-54A5-4A8F-A096-1B83AC354097}" srcId="{A21719B7-A769-4719-83D6-991BCDB44BBB}" destId="{559247C7-93B7-46BF-87A8-AEBE26F092A6}" srcOrd="7" destOrd="0" parTransId="{D17A4217-48E1-4CC1-AE59-06832EFD00A5}" sibTransId="{4FDE051F-4CCD-465A-9751-CC0105CD2EE9}"/>
    <dgm:cxn modelId="{7FD165BC-7C31-4ADF-83F4-698D3F89A1ED}" type="presOf" srcId="{DB189FEE-69F3-4BA7-9CF5-12447E1BF1EA}" destId="{0C7092BE-2E39-4BE4-948C-C875ED354E88}" srcOrd="0" destOrd="0" presId="urn:microsoft.com/office/officeart/2005/8/layout/radial1"/>
    <dgm:cxn modelId="{C8848D08-F1BD-4CB0-8F1D-99067B36B0F2}" type="presOf" srcId="{FD759F7E-518D-4FA2-9658-3262375E2C03}" destId="{33F1CB35-3431-4E2A-9585-7803692779FD}" srcOrd="0" destOrd="0" presId="urn:microsoft.com/office/officeart/2005/8/layout/radial1"/>
    <dgm:cxn modelId="{D8547D7F-58E8-479C-B993-60986BD3FFF3}" srcId="{A21719B7-A769-4719-83D6-991BCDB44BBB}" destId="{1CC3F3A7-9052-480D-82B7-10B586925423}" srcOrd="3" destOrd="0" parTransId="{42D46D8F-CA75-4CBD-B603-C645CD4D4771}" sibTransId="{9DE3BCAB-37C6-4D57-8768-9E0979490F96}"/>
    <dgm:cxn modelId="{23E38B13-11CB-4111-8003-A71F8655A9E5}" type="presOf" srcId="{6310A854-E7F3-4850-98E0-E0C76DE56EC7}" destId="{F9356F9E-AE6A-489A-BCF8-25841B2D4D35}" srcOrd="0" destOrd="0" presId="urn:microsoft.com/office/officeart/2005/8/layout/radial1"/>
    <dgm:cxn modelId="{0C6336D2-A233-426D-A050-B2DC9F83FC5C}" type="presOf" srcId="{902B050B-6B69-4C75-9947-B868C41C4E38}" destId="{2D0D1AE6-D61E-4C70-A961-C66FACCF3330}" srcOrd="0" destOrd="0" presId="urn:microsoft.com/office/officeart/2005/8/layout/radial1"/>
    <dgm:cxn modelId="{6A049031-D6BF-4EF9-A50C-8E28EEB3A525}" type="presOf" srcId="{A21719B7-A769-4719-83D6-991BCDB44BBB}" destId="{3A1CD8E4-296A-4028-80E4-02263808EBA5}" srcOrd="0" destOrd="0" presId="urn:microsoft.com/office/officeart/2005/8/layout/radial1"/>
    <dgm:cxn modelId="{A4664BD2-5596-4C0C-87D3-92E2679B8A0E}" type="presOf" srcId="{42D46D8F-CA75-4CBD-B603-C645CD4D4771}" destId="{E85BB785-BB5B-4365-932A-6DBF5CBB85E8}" srcOrd="0" destOrd="0" presId="urn:microsoft.com/office/officeart/2005/8/layout/radial1"/>
    <dgm:cxn modelId="{7E1EBB9F-9832-4862-9FB4-751AC9280662}" srcId="{A21719B7-A769-4719-83D6-991BCDB44BBB}" destId="{7464E6CF-E94D-4E8E-B81A-B6BFEA1C6A77}" srcOrd="2" destOrd="0" parTransId="{0E16067C-6577-4070-9414-674CADC8C2B8}" sibTransId="{ECE20BA6-B3F2-424C-AA8D-15A8B60C6610}"/>
    <dgm:cxn modelId="{B7DBEC05-4154-41B7-B135-9F20CC8284BD}" type="presOf" srcId="{D17A4217-48E1-4CC1-AE59-06832EFD00A5}" destId="{DF3271D8-1E5C-4894-A38F-7E1DE2104D3F}" srcOrd="0" destOrd="0" presId="urn:microsoft.com/office/officeart/2005/8/layout/radial1"/>
    <dgm:cxn modelId="{3169B95E-1EFA-4FB5-AA37-71148FF54FDF}" srcId="{A21719B7-A769-4719-83D6-991BCDB44BBB}" destId="{6D31A218-BA99-483E-B0F6-DEC27E6A57F6}" srcOrd="5" destOrd="0" parTransId="{A9FC54F1-2FC8-4A47-B71B-662C8DD41C6C}" sibTransId="{60E75E14-C988-4AB0-A183-BB8972931563}"/>
    <dgm:cxn modelId="{82E55D30-A7D7-4594-80C7-891B7C36D964}" type="presOf" srcId="{4F3DF5FC-A236-4E15-AFA4-572D23C3EFAA}" destId="{84C32DCB-23DB-49ED-AB3C-F3F5BEB21356}" srcOrd="0" destOrd="0" presId="urn:microsoft.com/office/officeart/2005/8/layout/radial1"/>
    <dgm:cxn modelId="{1081EE56-5BEF-465D-9C72-71B01B7C25D6}" type="presOf" srcId="{0E16067C-6577-4070-9414-674CADC8C2B8}" destId="{88294012-99EA-4190-9C75-AA5720A6BF05}" srcOrd="0" destOrd="0" presId="urn:microsoft.com/office/officeart/2005/8/layout/radial1"/>
    <dgm:cxn modelId="{9EF08B6B-F53F-499D-B12C-3171BB90C8A4}" type="presOf" srcId="{E4D3B7B9-5119-49B5-B5CD-45AE24464330}" destId="{B07EFB0A-BA81-4FA4-B760-4988A1A4C153}" srcOrd="1" destOrd="0" presId="urn:microsoft.com/office/officeart/2005/8/layout/radial1"/>
    <dgm:cxn modelId="{43FBD71A-D3D3-47BE-929B-1162EED342B7}" type="presOf" srcId="{E4D3B7B9-5119-49B5-B5CD-45AE24464330}" destId="{9A4CA3F3-FF4A-4572-B6A9-E619C429F9EA}" srcOrd="0" destOrd="0" presId="urn:microsoft.com/office/officeart/2005/8/layout/radial1"/>
    <dgm:cxn modelId="{F9B2A16A-8119-430D-9630-18D6B1555A3D}" type="presOf" srcId="{A9FC54F1-2FC8-4A47-B71B-662C8DD41C6C}" destId="{C00C6466-1B83-431D-89DB-C04959E94D1C}" srcOrd="1" destOrd="0" presId="urn:microsoft.com/office/officeart/2005/8/layout/radial1"/>
    <dgm:cxn modelId="{6BF3BF29-F502-4247-9C6C-83E3999A7AAC}" srcId="{902B050B-6B69-4C75-9947-B868C41C4E38}" destId="{A21719B7-A769-4719-83D6-991BCDB44BBB}" srcOrd="0" destOrd="0" parTransId="{6CAAFF76-1DAC-447B-8E0C-61A88F9818E4}" sibTransId="{76E69534-5190-45DF-BF6F-E1E79660AB57}"/>
    <dgm:cxn modelId="{7B16C204-0A14-489E-93CC-252DA6085776}" type="presOf" srcId="{0E16067C-6577-4070-9414-674CADC8C2B8}" destId="{22ADC528-CA31-4805-A07B-74D8F9FB9D54}" srcOrd="1" destOrd="0" presId="urn:microsoft.com/office/officeart/2005/8/layout/radial1"/>
    <dgm:cxn modelId="{EA0EE5B3-5976-4CD3-BB60-5DBB83479E42}" type="presOf" srcId="{559247C7-93B7-46BF-87A8-AEBE26F092A6}" destId="{A12B7968-C8EF-41DB-B9B3-729BA5FF1581}" srcOrd="0" destOrd="0" presId="urn:microsoft.com/office/officeart/2005/8/layout/radial1"/>
    <dgm:cxn modelId="{229891D2-9A0B-40A5-8CFB-EF42AA86610D}" type="presOf" srcId="{42D46D8F-CA75-4CBD-B603-C645CD4D4771}" destId="{2634D825-2AE1-4D4E-B05C-E97B1FEB3613}" srcOrd="1" destOrd="0" presId="urn:microsoft.com/office/officeart/2005/8/layout/radial1"/>
    <dgm:cxn modelId="{C90B5F8B-923C-4966-887B-BE75C2A1AECD}" type="presParOf" srcId="{2D0D1AE6-D61E-4C70-A961-C66FACCF3330}" destId="{3A1CD8E4-296A-4028-80E4-02263808EBA5}" srcOrd="0" destOrd="0" presId="urn:microsoft.com/office/officeart/2005/8/layout/radial1"/>
    <dgm:cxn modelId="{EEA09869-A46A-4322-9C8A-63926BBEC426}" type="presParOf" srcId="{2D0D1AE6-D61E-4C70-A961-C66FACCF3330}" destId="{57425785-7325-4197-A26D-5F0F910D91B8}" srcOrd="1" destOrd="0" presId="urn:microsoft.com/office/officeart/2005/8/layout/radial1"/>
    <dgm:cxn modelId="{5EA47479-2B51-4A3A-854D-C76B7E8F2A70}" type="presParOf" srcId="{57425785-7325-4197-A26D-5F0F910D91B8}" destId="{B984D715-20B2-477A-9E38-BFB5DACCBCD4}" srcOrd="0" destOrd="0" presId="urn:microsoft.com/office/officeart/2005/8/layout/radial1"/>
    <dgm:cxn modelId="{ECB0D701-B473-472C-BD76-E647958563BE}" type="presParOf" srcId="{2D0D1AE6-D61E-4C70-A961-C66FACCF3330}" destId="{4A459905-4EF0-4667-A81C-D661D126256C}" srcOrd="2" destOrd="0" presId="urn:microsoft.com/office/officeart/2005/8/layout/radial1"/>
    <dgm:cxn modelId="{BEB0D44E-0CA0-4B39-82F2-131F77A926D0}" type="presParOf" srcId="{2D0D1AE6-D61E-4C70-A961-C66FACCF3330}" destId="{9A4CA3F3-FF4A-4572-B6A9-E619C429F9EA}" srcOrd="3" destOrd="0" presId="urn:microsoft.com/office/officeart/2005/8/layout/radial1"/>
    <dgm:cxn modelId="{6E92AAB0-31A9-4ABB-A051-6BCF4A12609E}" type="presParOf" srcId="{9A4CA3F3-FF4A-4572-B6A9-E619C429F9EA}" destId="{B07EFB0A-BA81-4FA4-B760-4988A1A4C153}" srcOrd="0" destOrd="0" presId="urn:microsoft.com/office/officeart/2005/8/layout/radial1"/>
    <dgm:cxn modelId="{65CE0FE0-D7BB-4025-AF4C-78A9DD443E6F}" type="presParOf" srcId="{2D0D1AE6-D61E-4C70-A961-C66FACCF3330}" destId="{F9356F9E-AE6A-489A-BCF8-25841B2D4D35}" srcOrd="4" destOrd="0" presId="urn:microsoft.com/office/officeart/2005/8/layout/radial1"/>
    <dgm:cxn modelId="{7449D052-519B-4666-A087-19DE268D45B5}" type="presParOf" srcId="{2D0D1AE6-D61E-4C70-A961-C66FACCF3330}" destId="{88294012-99EA-4190-9C75-AA5720A6BF05}" srcOrd="5" destOrd="0" presId="urn:microsoft.com/office/officeart/2005/8/layout/radial1"/>
    <dgm:cxn modelId="{A013C185-EC26-48A4-A4C9-108C760C9508}" type="presParOf" srcId="{88294012-99EA-4190-9C75-AA5720A6BF05}" destId="{22ADC528-CA31-4805-A07B-74D8F9FB9D54}" srcOrd="0" destOrd="0" presId="urn:microsoft.com/office/officeart/2005/8/layout/radial1"/>
    <dgm:cxn modelId="{6116CF24-FC4C-4E84-A4F6-6EE654E5481C}" type="presParOf" srcId="{2D0D1AE6-D61E-4C70-A961-C66FACCF3330}" destId="{78971612-5462-48F0-A465-AF00113143F0}" srcOrd="6" destOrd="0" presId="urn:microsoft.com/office/officeart/2005/8/layout/radial1"/>
    <dgm:cxn modelId="{E1D513DE-B854-44F8-B341-23E5B2150EA2}" type="presParOf" srcId="{2D0D1AE6-D61E-4C70-A961-C66FACCF3330}" destId="{E85BB785-BB5B-4365-932A-6DBF5CBB85E8}" srcOrd="7" destOrd="0" presId="urn:microsoft.com/office/officeart/2005/8/layout/radial1"/>
    <dgm:cxn modelId="{0AED49F4-1E12-4174-BE8F-1D10A26A8DF6}" type="presParOf" srcId="{E85BB785-BB5B-4365-932A-6DBF5CBB85E8}" destId="{2634D825-2AE1-4D4E-B05C-E97B1FEB3613}" srcOrd="0" destOrd="0" presId="urn:microsoft.com/office/officeart/2005/8/layout/radial1"/>
    <dgm:cxn modelId="{323F7C54-DF6B-4195-9F5A-BF84E9723008}" type="presParOf" srcId="{2D0D1AE6-D61E-4C70-A961-C66FACCF3330}" destId="{0344D7B0-D1D9-4B59-A180-949B1DF7C8D7}" srcOrd="8" destOrd="0" presId="urn:microsoft.com/office/officeart/2005/8/layout/radial1"/>
    <dgm:cxn modelId="{69A95463-075B-4610-A008-23A71653A926}" type="presParOf" srcId="{2D0D1AE6-D61E-4C70-A961-C66FACCF3330}" destId="{84C32DCB-23DB-49ED-AB3C-F3F5BEB21356}" srcOrd="9" destOrd="0" presId="urn:microsoft.com/office/officeart/2005/8/layout/radial1"/>
    <dgm:cxn modelId="{7F97419F-B3EB-4803-B6D9-DB2DD644060A}" type="presParOf" srcId="{84C32DCB-23DB-49ED-AB3C-F3F5BEB21356}" destId="{1D46C288-80B2-46AB-9E62-6446F76FCB38}" srcOrd="0" destOrd="0" presId="urn:microsoft.com/office/officeart/2005/8/layout/radial1"/>
    <dgm:cxn modelId="{97F23B9E-C5B5-41F9-8C0B-3BAD829FC371}" type="presParOf" srcId="{2D0D1AE6-D61E-4C70-A961-C66FACCF3330}" destId="{A4445F8D-BFE7-4A59-953A-CB65E95D4595}" srcOrd="10" destOrd="0" presId="urn:microsoft.com/office/officeart/2005/8/layout/radial1"/>
    <dgm:cxn modelId="{F16808E2-11CC-4462-AEB1-C379E37651B2}" type="presParOf" srcId="{2D0D1AE6-D61E-4C70-A961-C66FACCF3330}" destId="{37D16086-21C1-45FB-B7B9-AE78F05B9134}" srcOrd="11" destOrd="0" presId="urn:microsoft.com/office/officeart/2005/8/layout/radial1"/>
    <dgm:cxn modelId="{A5CFD54F-D293-4A78-A226-00CC4F053DCA}" type="presParOf" srcId="{37D16086-21C1-45FB-B7B9-AE78F05B9134}" destId="{C00C6466-1B83-431D-89DB-C04959E94D1C}" srcOrd="0" destOrd="0" presId="urn:microsoft.com/office/officeart/2005/8/layout/radial1"/>
    <dgm:cxn modelId="{3A5B3E54-CFCA-4F34-9AA2-F684443A4455}" type="presParOf" srcId="{2D0D1AE6-D61E-4C70-A961-C66FACCF3330}" destId="{85407FEA-C5F4-45B6-9B74-540E36079F01}" srcOrd="12" destOrd="0" presId="urn:microsoft.com/office/officeart/2005/8/layout/radial1"/>
    <dgm:cxn modelId="{465543A4-959A-4878-870F-0EFD7CEA2F06}" type="presParOf" srcId="{2D0D1AE6-D61E-4C70-A961-C66FACCF3330}" destId="{33F1CB35-3431-4E2A-9585-7803692779FD}" srcOrd="13" destOrd="0" presId="urn:microsoft.com/office/officeart/2005/8/layout/radial1"/>
    <dgm:cxn modelId="{F971E90C-9E56-4AB9-8F85-E750ED4A7C88}" type="presParOf" srcId="{33F1CB35-3431-4E2A-9585-7803692779FD}" destId="{9CB86F67-0340-44E1-AA59-7C73CB9941AD}" srcOrd="0" destOrd="0" presId="urn:microsoft.com/office/officeart/2005/8/layout/radial1"/>
    <dgm:cxn modelId="{31EF52F9-1A56-49D3-A68F-33072312CDEA}" type="presParOf" srcId="{2D0D1AE6-D61E-4C70-A961-C66FACCF3330}" destId="{0C7092BE-2E39-4BE4-948C-C875ED354E88}" srcOrd="14" destOrd="0" presId="urn:microsoft.com/office/officeart/2005/8/layout/radial1"/>
    <dgm:cxn modelId="{3F2B1906-0EAB-4760-AFC7-59B25B73CB84}" type="presParOf" srcId="{2D0D1AE6-D61E-4C70-A961-C66FACCF3330}" destId="{DF3271D8-1E5C-4894-A38F-7E1DE2104D3F}" srcOrd="15" destOrd="0" presId="urn:microsoft.com/office/officeart/2005/8/layout/radial1"/>
    <dgm:cxn modelId="{8D062BC2-0994-4D23-AF2A-AD06A81A4E0A}" type="presParOf" srcId="{DF3271D8-1E5C-4894-A38F-7E1DE2104D3F}" destId="{2C518324-5FD9-41FF-968B-E4F8D0B3D32E}" srcOrd="0" destOrd="0" presId="urn:microsoft.com/office/officeart/2005/8/layout/radial1"/>
    <dgm:cxn modelId="{EBB14B73-71E2-44D9-9750-7C45FD54C42D}" type="presParOf" srcId="{2D0D1AE6-D61E-4C70-A961-C66FACCF3330}" destId="{A12B7968-C8EF-41DB-B9B3-729BA5FF1581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4F2442-FEF2-4CBA-B83A-6B3CF2E0009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FA01AF2-B986-44DD-9CF5-A8E9A6CD249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Куратор создает группу </a:t>
          </a:r>
          <a:r>
            <a:rPr lang="en-US" b="1" dirty="0" smtClean="0">
              <a:solidFill>
                <a:schemeClr val="tx1"/>
              </a:solidFill>
            </a:rPr>
            <a:t>WhatsApp </a:t>
          </a:r>
          <a:r>
            <a:rPr lang="ru-RU" b="1" dirty="0" smtClean="0">
              <a:solidFill>
                <a:schemeClr val="tx1"/>
              </a:solidFill>
            </a:rPr>
            <a:t>и </a:t>
          </a:r>
          <a:r>
            <a:rPr lang="en-US" b="1" dirty="0" smtClean="0">
              <a:solidFill>
                <a:schemeClr val="tx1"/>
              </a:solidFill>
            </a:rPr>
            <a:t>email </a:t>
          </a:r>
          <a:r>
            <a:rPr lang="ru-RU" b="1" dirty="0" smtClean="0">
              <a:solidFill>
                <a:schemeClr val="tx1"/>
              </a:solidFill>
            </a:rPr>
            <a:t>с названием группы. На </a:t>
          </a:r>
          <a:r>
            <a:rPr lang="en-US" b="1" dirty="0" smtClean="0">
              <a:solidFill>
                <a:schemeClr val="tx1"/>
              </a:solidFill>
            </a:rPr>
            <a:t>email </a:t>
          </a:r>
          <a:r>
            <a:rPr lang="ru-RU" b="1" dirty="0" smtClean="0">
              <a:solidFill>
                <a:schemeClr val="tx1"/>
              </a:solidFill>
            </a:rPr>
            <a:t>устанавливается </a:t>
          </a:r>
          <a:r>
            <a:rPr lang="ru-RU" b="1" dirty="0" err="1" smtClean="0">
              <a:solidFill>
                <a:schemeClr val="tx1"/>
              </a:solidFill>
            </a:rPr>
            <a:t>пофамильный</a:t>
          </a:r>
          <a:r>
            <a:rPr lang="ru-RU" b="1" dirty="0" smtClean="0">
              <a:solidFill>
                <a:schemeClr val="tx1"/>
              </a:solidFill>
            </a:rPr>
            <a:t> фильтр</a:t>
          </a:r>
          <a:endParaRPr lang="ru-RU" b="1" dirty="0">
            <a:solidFill>
              <a:schemeClr val="tx1"/>
            </a:solidFill>
          </a:endParaRPr>
        </a:p>
      </dgm:t>
    </dgm:pt>
    <dgm:pt modelId="{D9EDAF01-35DC-46C1-8062-97D02E594646}" type="parTrans" cxnId="{A56DEDFC-43EA-4E95-8F35-38EBFAC19893}">
      <dgm:prSet/>
      <dgm:spPr/>
      <dgm:t>
        <a:bodyPr/>
        <a:lstStyle/>
        <a:p>
          <a:endParaRPr lang="ru-RU"/>
        </a:p>
      </dgm:t>
    </dgm:pt>
    <dgm:pt modelId="{632FCC0C-D110-4E6B-85C6-7F1F394871C7}" type="sibTrans" cxnId="{A56DEDFC-43EA-4E95-8F35-38EBFAC19893}">
      <dgm:prSet/>
      <dgm:spPr/>
      <dgm:t>
        <a:bodyPr/>
        <a:lstStyle/>
        <a:p>
          <a:endParaRPr lang="ru-RU"/>
        </a:p>
      </dgm:t>
    </dgm:pt>
    <dgm:pt modelId="{D3890CB3-BC0C-4503-B42A-387F3669EB5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 чате публикуются производственные задания и образцы заполнения документов</a:t>
          </a:r>
          <a:endParaRPr lang="ru-RU" b="1" dirty="0">
            <a:solidFill>
              <a:schemeClr val="tx1"/>
            </a:solidFill>
          </a:endParaRPr>
        </a:p>
      </dgm:t>
    </dgm:pt>
    <dgm:pt modelId="{173DD08E-ABDB-4EE7-923E-2CF611B88241}" type="parTrans" cxnId="{E4A546F8-E7AF-4B6F-AFF2-C1123904E6B7}">
      <dgm:prSet/>
      <dgm:spPr/>
      <dgm:t>
        <a:bodyPr/>
        <a:lstStyle/>
        <a:p>
          <a:endParaRPr lang="ru-RU"/>
        </a:p>
      </dgm:t>
    </dgm:pt>
    <dgm:pt modelId="{4924FE93-BCBB-452D-ABCF-2D30C9AB5C1B}" type="sibTrans" cxnId="{E4A546F8-E7AF-4B6F-AFF2-C1123904E6B7}">
      <dgm:prSet/>
      <dgm:spPr/>
      <dgm:t>
        <a:bodyPr/>
        <a:lstStyle/>
        <a:p>
          <a:endParaRPr lang="ru-RU"/>
        </a:p>
      </dgm:t>
    </dgm:pt>
    <dgm:pt modelId="{37B94891-5F95-4F1C-BE86-64A9C96C1C4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Ежедневно студент выполняет задание из плана соответствующее дате и отправляет на </a:t>
          </a:r>
          <a:r>
            <a:rPr lang="en-US" b="1" dirty="0" smtClean="0">
              <a:solidFill>
                <a:schemeClr val="tx1"/>
              </a:solidFill>
            </a:rPr>
            <a:t>email </a:t>
          </a:r>
          <a:r>
            <a:rPr lang="ru-RU" b="1" dirty="0" smtClean="0">
              <a:solidFill>
                <a:schemeClr val="tx1"/>
              </a:solidFill>
            </a:rPr>
            <a:t>группы</a:t>
          </a:r>
          <a:endParaRPr lang="ru-RU" b="1" dirty="0">
            <a:solidFill>
              <a:schemeClr val="tx1"/>
            </a:solidFill>
          </a:endParaRPr>
        </a:p>
      </dgm:t>
    </dgm:pt>
    <dgm:pt modelId="{766FD070-3EB7-4D5E-ACD5-A6914696E967}" type="parTrans" cxnId="{ECA7DEBB-E31F-430F-86C6-4C2D6A91162E}">
      <dgm:prSet/>
      <dgm:spPr/>
      <dgm:t>
        <a:bodyPr/>
        <a:lstStyle/>
        <a:p>
          <a:endParaRPr lang="ru-RU"/>
        </a:p>
      </dgm:t>
    </dgm:pt>
    <dgm:pt modelId="{FCB7202B-A286-4B3A-9CD5-EE1E1935AE03}" type="sibTrans" cxnId="{ECA7DEBB-E31F-430F-86C6-4C2D6A91162E}">
      <dgm:prSet/>
      <dgm:spPr/>
      <dgm:t>
        <a:bodyPr/>
        <a:lstStyle/>
        <a:p>
          <a:endParaRPr lang="ru-RU"/>
        </a:p>
      </dgm:t>
    </dgm:pt>
    <dgm:pt modelId="{340F088D-F704-4770-88BF-D9AE3B02A6F6}" type="pres">
      <dgm:prSet presAssocID="{FE4F2442-FEF2-4CBA-B83A-6B3CF2E00094}" presName="Name0" presStyleCnt="0">
        <dgm:presLayoutVars>
          <dgm:dir/>
          <dgm:animLvl val="lvl"/>
          <dgm:resizeHandles val="exact"/>
        </dgm:presLayoutVars>
      </dgm:prSet>
      <dgm:spPr/>
    </dgm:pt>
    <dgm:pt modelId="{AA44C84A-8A47-456B-88FC-17D89B3BFEE1}" type="pres">
      <dgm:prSet presAssocID="{5FA01AF2-B986-44DD-9CF5-A8E9A6CD2491}" presName="parTxOnly" presStyleLbl="node1" presStyleIdx="0" presStyleCnt="3" custLinFactNeighborX="-821" custLinFactNeighborY="-35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D5D5E-332D-41DB-A0DC-32731922B5C5}" type="pres">
      <dgm:prSet presAssocID="{632FCC0C-D110-4E6B-85C6-7F1F394871C7}" presName="parTxOnlySpace" presStyleCnt="0"/>
      <dgm:spPr/>
    </dgm:pt>
    <dgm:pt modelId="{D971E352-E5DD-48F3-BC78-3C5022C8F77D}" type="pres">
      <dgm:prSet presAssocID="{D3890CB3-BC0C-4503-B42A-387F3669EB5D}" presName="parTxOnly" presStyleLbl="node1" presStyleIdx="1" presStyleCnt="3" custLinFactNeighborX="-24905" custLinFactNeighborY="-23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5217C-B16D-4A33-8836-2BC8BBD95892}" type="pres">
      <dgm:prSet presAssocID="{4924FE93-BCBB-452D-ABCF-2D30C9AB5C1B}" presName="parTxOnlySpace" presStyleCnt="0"/>
      <dgm:spPr/>
    </dgm:pt>
    <dgm:pt modelId="{F5E975EC-E2B6-48D7-A749-12D99711641B}" type="pres">
      <dgm:prSet presAssocID="{37B94891-5F95-4F1C-BE86-64A9C96C1C4D}" presName="parTxOnly" presStyleLbl="node1" presStyleIdx="2" presStyleCnt="3" custLinFactX="79574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84D711-E64A-40D6-ADB5-295D6C684641}" type="presOf" srcId="{D3890CB3-BC0C-4503-B42A-387F3669EB5D}" destId="{D971E352-E5DD-48F3-BC78-3C5022C8F77D}" srcOrd="0" destOrd="0" presId="urn:microsoft.com/office/officeart/2005/8/layout/chevron1"/>
    <dgm:cxn modelId="{87684CB8-4EC4-4BEF-B777-B109283A998C}" type="presOf" srcId="{37B94891-5F95-4F1C-BE86-64A9C96C1C4D}" destId="{F5E975EC-E2B6-48D7-A749-12D99711641B}" srcOrd="0" destOrd="0" presId="urn:microsoft.com/office/officeart/2005/8/layout/chevron1"/>
    <dgm:cxn modelId="{A56DEDFC-43EA-4E95-8F35-38EBFAC19893}" srcId="{FE4F2442-FEF2-4CBA-B83A-6B3CF2E00094}" destId="{5FA01AF2-B986-44DD-9CF5-A8E9A6CD2491}" srcOrd="0" destOrd="0" parTransId="{D9EDAF01-35DC-46C1-8062-97D02E594646}" sibTransId="{632FCC0C-D110-4E6B-85C6-7F1F394871C7}"/>
    <dgm:cxn modelId="{EF3F8DA7-D505-4D51-8D9F-E260C3D5F47D}" type="presOf" srcId="{5FA01AF2-B986-44DD-9CF5-A8E9A6CD2491}" destId="{AA44C84A-8A47-456B-88FC-17D89B3BFEE1}" srcOrd="0" destOrd="0" presId="urn:microsoft.com/office/officeart/2005/8/layout/chevron1"/>
    <dgm:cxn modelId="{00D60EC3-A68E-49EC-9855-1BB1824C84EE}" type="presOf" srcId="{FE4F2442-FEF2-4CBA-B83A-6B3CF2E00094}" destId="{340F088D-F704-4770-88BF-D9AE3B02A6F6}" srcOrd="0" destOrd="0" presId="urn:microsoft.com/office/officeart/2005/8/layout/chevron1"/>
    <dgm:cxn modelId="{ECA7DEBB-E31F-430F-86C6-4C2D6A91162E}" srcId="{FE4F2442-FEF2-4CBA-B83A-6B3CF2E00094}" destId="{37B94891-5F95-4F1C-BE86-64A9C96C1C4D}" srcOrd="2" destOrd="0" parTransId="{766FD070-3EB7-4D5E-ACD5-A6914696E967}" sibTransId="{FCB7202B-A286-4B3A-9CD5-EE1E1935AE03}"/>
    <dgm:cxn modelId="{E4A546F8-E7AF-4B6F-AFF2-C1123904E6B7}" srcId="{FE4F2442-FEF2-4CBA-B83A-6B3CF2E00094}" destId="{D3890CB3-BC0C-4503-B42A-387F3669EB5D}" srcOrd="1" destOrd="0" parTransId="{173DD08E-ABDB-4EE7-923E-2CF611B88241}" sibTransId="{4924FE93-BCBB-452D-ABCF-2D30C9AB5C1B}"/>
    <dgm:cxn modelId="{D851A03D-37BA-405F-9865-F45C2C55C5A6}" type="presParOf" srcId="{340F088D-F704-4770-88BF-D9AE3B02A6F6}" destId="{AA44C84A-8A47-456B-88FC-17D89B3BFEE1}" srcOrd="0" destOrd="0" presId="urn:microsoft.com/office/officeart/2005/8/layout/chevron1"/>
    <dgm:cxn modelId="{9320B3A0-B0D1-488F-A6CE-3C56DEEE9134}" type="presParOf" srcId="{340F088D-F704-4770-88BF-D9AE3B02A6F6}" destId="{849D5D5E-332D-41DB-A0DC-32731922B5C5}" srcOrd="1" destOrd="0" presId="urn:microsoft.com/office/officeart/2005/8/layout/chevron1"/>
    <dgm:cxn modelId="{6BCD11D2-2DE4-4DED-A8FB-6EE766CB76AD}" type="presParOf" srcId="{340F088D-F704-4770-88BF-D9AE3B02A6F6}" destId="{D971E352-E5DD-48F3-BC78-3C5022C8F77D}" srcOrd="2" destOrd="0" presId="urn:microsoft.com/office/officeart/2005/8/layout/chevron1"/>
    <dgm:cxn modelId="{1293D274-299C-4C88-879A-669A478267A1}" type="presParOf" srcId="{340F088D-F704-4770-88BF-D9AE3B02A6F6}" destId="{61A5217C-B16D-4A33-8836-2BC8BBD95892}" srcOrd="3" destOrd="0" presId="urn:microsoft.com/office/officeart/2005/8/layout/chevron1"/>
    <dgm:cxn modelId="{109C3AA3-2932-4017-85C9-E2F0765D5A08}" type="presParOf" srcId="{340F088D-F704-4770-88BF-D9AE3B02A6F6}" destId="{F5E975EC-E2B6-48D7-A749-12D99711641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4F2442-FEF2-4CBA-B83A-6B3CF2E0009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FA01AF2-B986-44DD-9CF5-A8E9A6CD249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Педагог – организатор просматривает выполненное задание и делает отметку о его наличие</a:t>
          </a:r>
          <a:endParaRPr lang="ru-RU" b="1" dirty="0">
            <a:solidFill>
              <a:schemeClr val="tx1"/>
            </a:solidFill>
          </a:endParaRPr>
        </a:p>
      </dgm:t>
    </dgm:pt>
    <dgm:pt modelId="{D9EDAF01-35DC-46C1-8062-97D02E594646}" type="parTrans" cxnId="{A56DEDFC-43EA-4E95-8F35-38EBFAC19893}">
      <dgm:prSet/>
      <dgm:spPr/>
      <dgm:t>
        <a:bodyPr/>
        <a:lstStyle/>
        <a:p>
          <a:endParaRPr lang="ru-RU"/>
        </a:p>
      </dgm:t>
    </dgm:pt>
    <dgm:pt modelId="{632FCC0C-D110-4E6B-85C6-7F1F394871C7}" type="sibTrans" cxnId="{A56DEDFC-43EA-4E95-8F35-38EBFAC19893}">
      <dgm:prSet/>
      <dgm:spPr/>
      <dgm:t>
        <a:bodyPr/>
        <a:lstStyle/>
        <a:p>
          <a:endParaRPr lang="ru-RU"/>
        </a:p>
      </dgm:t>
    </dgm:pt>
    <dgm:pt modelId="{D3890CB3-BC0C-4503-B42A-387F3669EB5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На основании выполненных заданий формируется явка для </a:t>
          </a:r>
          <a:r>
            <a:rPr lang="ru-RU" b="1" smtClean="0">
              <a:solidFill>
                <a:schemeClr val="tx1"/>
              </a:solidFill>
            </a:rPr>
            <a:t>оформления ведомости</a:t>
          </a:r>
          <a:endParaRPr lang="ru-RU" b="1" dirty="0">
            <a:solidFill>
              <a:schemeClr val="tx1"/>
            </a:solidFill>
          </a:endParaRPr>
        </a:p>
      </dgm:t>
    </dgm:pt>
    <dgm:pt modelId="{173DD08E-ABDB-4EE7-923E-2CF611B88241}" type="parTrans" cxnId="{E4A546F8-E7AF-4B6F-AFF2-C1123904E6B7}">
      <dgm:prSet/>
      <dgm:spPr/>
      <dgm:t>
        <a:bodyPr/>
        <a:lstStyle/>
        <a:p>
          <a:endParaRPr lang="ru-RU"/>
        </a:p>
      </dgm:t>
    </dgm:pt>
    <dgm:pt modelId="{4924FE93-BCBB-452D-ABCF-2D30C9AB5C1B}" type="sibTrans" cxnId="{E4A546F8-E7AF-4B6F-AFF2-C1123904E6B7}">
      <dgm:prSet/>
      <dgm:spPr/>
      <dgm:t>
        <a:bodyPr/>
        <a:lstStyle/>
        <a:p>
          <a:endParaRPr lang="ru-RU"/>
        </a:p>
      </dgm:t>
    </dgm:pt>
    <dgm:pt modelId="{37B94891-5F95-4F1C-BE86-64A9C96C1C4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Работы оцениваются </a:t>
          </a:r>
          <a:r>
            <a:rPr lang="ru-RU" sz="1800" b="1" dirty="0" err="1" smtClean="0">
              <a:solidFill>
                <a:schemeClr val="tx1"/>
              </a:solidFill>
            </a:rPr>
            <a:t>комиссионно</a:t>
          </a:r>
          <a:r>
            <a:rPr lang="ru-RU" sz="1800" b="1" dirty="0" smtClean="0">
              <a:solidFill>
                <a:schemeClr val="tx1"/>
              </a:solidFill>
            </a:rPr>
            <a:t> на квалификационном экзамене.</a:t>
          </a:r>
          <a:endParaRPr lang="ru-RU" sz="1800" b="1" dirty="0">
            <a:solidFill>
              <a:schemeClr val="tx1"/>
            </a:solidFill>
          </a:endParaRPr>
        </a:p>
      </dgm:t>
    </dgm:pt>
    <dgm:pt modelId="{FCB7202B-A286-4B3A-9CD5-EE1E1935AE03}" type="sibTrans" cxnId="{ECA7DEBB-E31F-430F-86C6-4C2D6A91162E}">
      <dgm:prSet/>
      <dgm:spPr/>
      <dgm:t>
        <a:bodyPr/>
        <a:lstStyle/>
        <a:p>
          <a:endParaRPr lang="ru-RU"/>
        </a:p>
      </dgm:t>
    </dgm:pt>
    <dgm:pt modelId="{766FD070-3EB7-4D5E-ACD5-A6914696E967}" type="parTrans" cxnId="{ECA7DEBB-E31F-430F-86C6-4C2D6A91162E}">
      <dgm:prSet/>
      <dgm:spPr/>
      <dgm:t>
        <a:bodyPr/>
        <a:lstStyle/>
        <a:p>
          <a:endParaRPr lang="ru-RU"/>
        </a:p>
      </dgm:t>
    </dgm:pt>
    <dgm:pt modelId="{340F088D-F704-4770-88BF-D9AE3B02A6F6}" type="pres">
      <dgm:prSet presAssocID="{FE4F2442-FEF2-4CBA-B83A-6B3CF2E00094}" presName="Name0" presStyleCnt="0">
        <dgm:presLayoutVars>
          <dgm:dir/>
          <dgm:animLvl val="lvl"/>
          <dgm:resizeHandles val="exact"/>
        </dgm:presLayoutVars>
      </dgm:prSet>
      <dgm:spPr/>
    </dgm:pt>
    <dgm:pt modelId="{AA44C84A-8A47-456B-88FC-17D89B3BFEE1}" type="pres">
      <dgm:prSet presAssocID="{5FA01AF2-B986-44DD-9CF5-A8E9A6CD2491}" presName="parTxOnly" presStyleLbl="node1" presStyleIdx="0" presStyleCnt="3" custLinFactNeighborX="-821" custLinFactNeighborY="-26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D5D5E-332D-41DB-A0DC-32731922B5C5}" type="pres">
      <dgm:prSet presAssocID="{632FCC0C-D110-4E6B-85C6-7F1F394871C7}" presName="parTxOnlySpace" presStyleCnt="0"/>
      <dgm:spPr/>
    </dgm:pt>
    <dgm:pt modelId="{D971E352-E5DD-48F3-BC78-3C5022C8F77D}" type="pres">
      <dgm:prSet presAssocID="{D3890CB3-BC0C-4503-B42A-387F3669EB5D}" presName="parTxOnly" presStyleLbl="node1" presStyleIdx="1" presStyleCnt="3" custLinFactNeighborX="-5428" custLinFactNeighborY="20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5217C-B16D-4A33-8836-2BC8BBD95892}" type="pres">
      <dgm:prSet presAssocID="{4924FE93-BCBB-452D-ABCF-2D30C9AB5C1B}" presName="parTxOnlySpace" presStyleCnt="0"/>
      <dgm:spPr/>
    </dgm:pt>
    <dgm:pt modelId="{F5E975EC-E2B6-48D7-A749-12D99711641B}" type="pres">
      <dgm:prSet presAssocID="{37B94891-5F95-4F1C-BE86-64A9C96C1C4D}" presName="parTxOnly" presStyleLbl="node1" presStyleIdx="2" presStyleCnt="3" custLinFactX="79574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D8186B-40E9-46E8-85A5-4655CD80559D}" type="presOf" srcId="{FE4F2442-FEF2-4CBA-B83A-6B3CF2E00094}" destId="{340F088D-F704-4770-88BF-D9AE3B02A6F6}" srcOrd="0" destOrd="0" presId="urn:microsoft.com/office/officeart/2005/8/layout/chevron1"/>
    <dgm:cxn modelId="{4B91FB19-0859-4C09-A2D3-3E7FFBC55EE4}" type="presOf" srcId="{37B94891-5F95-4F1C-BE86-64A9C96C1C4D}" destId="{F5E975EC-E2B6-48D7-A749-12D99711641B}" srcOrd="0" destOrd="0" presId="urn:microsoft.com/office/officeart/2005/8/layout/chevron1"/>
    <dgm:cxn modelId="{9A877C21-4DE4-49E1-A148-179F41897C85}" type="presOf" srcId="{D3890CB3-BC0C-4503-B42A-387F3669EB5D}" destId="{D971E352-E5DD-48F3-BC78-3C5022C8F77D}" srcOrd="0" destOrd="0" presId="urn:microsoft.com/office/officeart/2005/8/layout/chevron1"/>
    <dgm:cxn modelId="{399B28BC-B1F0-4D5A-B175-9F21E3260C13}" type="presOf" srcId="{5FA01AF2-B986-44DD-9CF5-A8E9A6CD2491}" destId="{AA44C84A-8A47-456B-88FC-17D89B3BFEE1}" srcOrd="0" destOrd="0" presId="urn:microsoft.com/office/officeart/2005/8/layout/chevron1"/>
    <dgm:cxn modelId="{A56DEDFC-43EA-4E95-8F35-38EBFAC19893}" srcId="{FE4F2442-FEF2-4CBA-B83A-6B3CF2E00094}" destId="{5FA01AF2-B986-44DD-9CF5-A8E9A6CD2491}" srcOrd="0" destOrd="0" parTransId="{D9EDAF01-35DC-46C1-8062-97D02E594646}" sibTransId="{632FCC0C-D110-4E6B-85C6-7F1F394871C7}"/>
    <dgm:cxn modelId="{ECA7DEBB-E31F-430F-86C6-4C2D6A91162E}" srcId="{FE4F2442-FEF2-4CBA-B83A-6B3CF2E00094}" destId="{37B94891-5F95-4F1C-BE86-64A9C96C1C4D}" srcOrd="2" destOrd="0" parTransId="{766FD070-3EB7-4D5E-ACD5-A6914696E967}" sibTransId="{FCB7202B-A286-4B3A-9CD5-EE1E1935AE03}"/>
    <dgm:cxn modelId="{E4A546F8-E7AF-4B6F-AFF2-C1123904E6B7}" srcId="{FE4F2442-FEF2-4CBA-B83A-6B3CF2E00094}" destId="{D3890CB3-BC0C-4503-B42A-387F3669EB5D}" srcOrd="1" destOrd="0" parTransId="{173DD08E-ABDB-4EE7-923E-2CF611B88241}" sibTransId="{4924FE93-BCBB-452D-ABCF-2D30C9AB5C1B}"/>
    <dgm:cxn modelId="{A7D9AA25-4FF4-4CFB-81A5-87773F331E73}" type="presParOf" srcId="{340F088D-F704-4770-88BF-D9AE3B02A6F6}" destId="{AA44C84A-8A47-456B-88FC-17D89B3BFEE1}" srcOrd="0" destOrd="0" presId="urn:microsoft.com/office/officeart/2005/8/layout/chevron1"/>
    <dgm:cxn modelId="{D9791294-26E1-4C06-8D29-7BD6BA099CB2}" type="presParOf" srcId="{340F088D-F704-4770-88BF-D9AE3B02A6F6}" destId="{849D5D5E-332D-41DB-A0DC-32731922B5C5}" srcOrd="1" destOrd="0" presId="urn:microsoft.com/office/officeart/2005/8/layout/chevron1"/>
    <dgm:cxn modelId="{925F5E4D-0BAD-4F10-9399-5B9D819BE71E}" type="presParOf" srcId="{340F088D-F704-4770-88BF-D9AE3B02A6F6}" destId="{D971E352-E5DD-48F3-BC78-3C5022C8F77D}" srcOrd="2" destOrd="0" presId="urn:microsoft.com/office/officeart/2005/8/layout/chevron1"/>
    <dgm:cxn modelId="{617DDF37-643D-4DB6-BDAF-ADE0C73729BF}" type="presParOf" srcId="{340F088D-F704-4770-88BF-D9AE3B02A6F6}" destId="{61A5217C-B16D-4A33-8836-2BC8BBD95892}" srcOrd="3" destOrd="0" presId="urn:microsoft.com/office/officeart/2005/8/layout/chevron1"/>
    <dgm:cxn modelId="{D134BF68-215F-47A2-BA80-F6630E57961B}" type="presParOf" srcId="{340F088D-F704-4770-88BF-D9AE3B02A6F6}" destId="{F5E975EC-E2B6-48D7-A749-12D99711641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5F2D4-C112-44DE-B8F3-5929A9BCF9D5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9652D-D7E3-4990-94B3-BA779D9F2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67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94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6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198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16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548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126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880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71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4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87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3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26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28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4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9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C7-1DAD-4377-B44A-9E15A242B3C4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2026C65-E36E-448C-B8D4-C8481331E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24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po.mosmetod.ru/distan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isedu-ks54-6.ru/" TargetMode="External"/><Relationship Id="rId3" Type="http://schemas.openxmlformats.org/officeDocument/2006/relationships/hyperlink" Target="https://spo.mosmetod.ru/distant" TargetMode="External"/><Relationship Id="rId7" Type="http://schemas.openxmlformats.org/officeDocument/2006/relationships/hyperlink" Target="https://ks54.mskobr.ru/distantsionnoe-obuchenie" TargetMode="External"/><Relationship Id="rId2" Type="http://schemas.openxmlformats.org/officeDocument/2006/relationships/hyperlink" Target="http://distance.mosedu.ru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iki.ks54.ru/%D0%97%D0%B0%D0%B3%D0%BB%D0%B0%D0%B2%D0%BD%D0%B0%D1%8F_%D1%81%D1%82%D1%80%D0%B0%D0%BD%D0%B8%D1%86%D0%B0" TargetMode="External"/><Relationship Id="rId5" Type="http://schemas.openxmlformats.org/officeDocument/2006/relationships/hyperlink" Target="http://moodle.ks54.ru/login/index.php" TargetMode="External"/><Relationship Id="rId4" Type="http://schemas.openxmlformats.org/officeDocument/2006/relationships/hyperlink" Target="https://nationalteam.worldskills.ru/skill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o.proctorio.com/covid-19" TargetMode="External"/><Relationship Id="rId2" Type="http://schemas.openxmlformats.org/officeDocument/2006/relationships/hyperlink" Target="http://forms.google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bozrova_ig@mail.ru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3783" y="1571348"/>
            <a:ext cx="9099611" cy="2479488"/>
          </a:xfrm>
        </p:spPr>
        <p:txBody>
          <a:bodyPr/>
          <a:lstStyle/>
          <a:p>
            <a:r>
              <a:rPr lang="ru-RU" sz="2000" b="1" dirty="0" smtClean="0"/>
              <a:t>«</a:t>
            </a:r>
            <a:r>
              <a:rPr lang="ru-RU" sz="2000" b="1" dirty="0"/>
              <a:t>Эффективная организация учебного процесса и производственной практики в условиях введения ограниченного режима посещения образовательных </a:t>
            </a:r>
            <a:r>
              <a:rPr lang="ru-RU" sz="2000" b="1" dirty="0" smtClean="0"/>
              <a:t>организаций»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Заместитель директора ГБПОУ Колледжа связи № 54 им. </a:t>
            </a:r>
            <a:r>
              <a:rPr lang="ru-RU" b="1" dirty="0" err="1"/>
              <a:t>П.М.Вострухина</a:t>
            </a:r>
            <a:r>
              <a:rPr lang="ru-RU" b="1" dirty="0"/>
              <a:t> г. Москвы Бозрова Ирина Григорьевна</a:t>
            </a:r>
          </a:p>
        </p:txBody>
      </p:sp>
    </p:spTree>
    <p:extLst>
      <p:ext uri="{BB962C8B-B14F-4D97-AF65-F5344CB8AC3E}">
        <p14:creationId xmlns:p14="http://schemas.microsoft.com/office/powerpoint/2010/main" val="20334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4544"/>
            <a:ext cx="6357668" cy="6326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Электронный документооборот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5344"/>
            <a:ext cx="6210299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5" y="448574"/>
            <a:ext cx="6059194" cy="37869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568" y="3148641"/>
            <a:ext cx="6280030" cy="39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1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533591" cy="581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Информативность официального сайта 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806" y="1608139"/>
            <a:ext cx="3996531" cy="249783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481665" y="1493838"/>
            <a:ext cx="3609975" cy="4016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Телефоны горячих линий 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4" y="2873068"/>
            <a:ext cx="4311051" cy="269440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181475" y="2019301"/>
            <a:ext cx="4352925" cy="1238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Дистанционные ресурсы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Расписание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Мессенджеры для проведения занятий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273" y="4235144"/>
            <a:ext cx="4089890" cy="255618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705725" y="3924300"/>
            <a:ext cx="4352925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Нормативно-правовые документы и локальные акты 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919714" y="431321"/>
            <a:ext cx="2380890" cy="1716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485216" cy="733425"/>
          </a:xfrm>
        </p:spPr>
        <p:txBody>
          <a:bodyPr/>
          <a:lstStyle/>
          <a:p>
            <a:r>
              <a:rPr lang="ru-RU" dirty="0" smtClean="0"/>
              <a:t>Учебная практика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13" y="2536825"/>
            <a:ext cx="2838450" cy="2927350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68" y="1542571"/>
            <a:ext cx="2990850" cy="39878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85775" y="1489075"/>
            <a:ext cx="3657600" cy="882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Онлайн- занятия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775" y="5629275"/>
            <a:ext cx="5457825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Изменение графика учебного процесса , через решение Методического , Управляющего , Педагогических советов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5925" y="403225"/>
            <a:ext cx="3695700" cy="841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Видеоролики по технологии выполнения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96200" y="5426075"/>
            <a:ext cx="3695700" cy="841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Разработка технологических карт, алгоритмов и </a:t>
            </a:r>
            <a:r>
              <a:rPr lang="ru-RU" b="1" dirty="0" err="1" smtClean="0">
                <a:solidFill>
                  <a:schemeClr val="tx1"/>
                </a:solidFill>
              </a:rPr>
              <a:t>т.п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64" y="1930400"/>
            <a:ext cx="3383918" cy="253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584" y="200025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Производственная практика </a:t>
            </a:r>
            <a:br>
              <a:rPr lang="ru-RU" dirty="0" smtClean="0"/>
            </a:br>
            <a:r>
              <a:rPr lang="ru-RU" dirty="0" smtClean="0"/>
              <a:t>(по согласованию с работодателем)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2160983"/>
            <a:ext cx="6010274" cy="5762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ПП в дистанционном режиме </a:t>
            </a:r>
            <a:endParaRPr lang="ru-RU" sz="2400" b="1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" y="2737245"/>
            <a:ext cx="6010274" cy="4216005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endParaRPr lang="ru-RU" b="1" dirty="0" smtClean="0"/>
          </a:p>
          <a:p>
            <a:r>
              <a:rPr lang="ru-RU" sz="4000" b="1" dirty="0" smtClean="0"/>
              <a:t>Модуль 1 </a:t>
            </a:r>
          </a:p>
          <a:p>
            <a:r>
              <a:rPr lang="ru-RU" sz="4000" b="1" dirty="0" smtClean="0"/>
              <a:t>Работа </a:t>
            </a:r>
            <a:r>
              <a:rPr lang="ru-RU" sz="4000" b="1" dirty="0"/>
              <a:t>с официальным сайтом профильного предприятия   </a:t>
            </a:r>
            <a:endParaRPr lang="ru-RU" sz="4000" dirty="0"/>
          </a:p>
          <a:p>
            <a:pPr lvl="0"/>
            <a:r>
              <a:rPr lang="ru-RU" sz="4000" dirty="0"/>
              <a:t>Ознакомление с организационной структурой предприятия.</a:t>
            </a:r>
          </a:p>
          <a:p>
            <a:pPr lvl="0"/>
            <a:r>
              <a:rPr lang="ru-RU" sz="4000" dirty="0"/>
              <a:t>Ознакомление с функциями специализированных подразделений предприятия, виды деятельности которых соответствуют профессиональному модулю производственной практики.</a:t>
            </a:r>
          </a:p>
          <a:p>
            <a:pPr lvl="0"/>
            <a:r>
              <a:rPr lang="ru-RU" sz="4000" dirty="0"/>
              <a:t>Изучение и анализ типовых должностных инструкций для потенциальных сотрудников специализированных подразделений.</a:t>
            </a:r>
          </a:p>
          <a:p>
            <a:pPr lvl="0"/>
            <a:r>
              <a:rPr lang="ru-RU" sz="4000" dirty="0"/>
              <a:t>Подбор на сайтах подбора персонала типовых вакансий  соответствующих должностям в специализированных подразделений профильных предприятий.</a:t>
            </a:r>
          </a:p>
          <a:p>
            <a:pPr lvl="0"/>
            <a:r>
              <a:rPr lang="ru-RU" sz="4000" dirty="0"/>
              <a:t>Анализ соответствия собственных умений и навыков выявленным требованиям</a:t>
            </a:r>
            <a:r>
              <a:rPr lang="ru-RU" sz="4000" dirty="0" smtClean="0"/>
              <a:t>.</a:t>
            </a:r>
            <a:endParaRPr lang="ru-RU" sz="4000" dirty="0"/>
          </a:p>
          <a:p>
            <a:r>
              <a:rPr lang="ru-RU" sz="4000" b="1" dirty="0" smtClean="0"/>
              <a:t>Модуль 2 </a:t>
            </a:r>
          </a:p>
          <a:p>
            <a:r>
              <a:rPr lang="ru-RU" sz="4000" b="1" dirty="0" smtClean="0"/>
              <a:t>Выполнение </a:t>
            </a:r>
            <a:r>
              <a:rPr lang="ru-RU" sz="4000" b="1" dirty="0"/>
              <a:t>индивидуального задания по профессиональному модулю.</a:t>
            </a:r>
            <a:endParaRPr lang="ru-RU" sz="4000" dirty="0"/>
          </a:p>
          <a:p>
            <a:r>
              <a:rPr lang="ru-RU" sz="4000" dirty="0"/>
              <a:t>Индивидуальное задание должно соответствовать содержанию профессионального модуля  по которому организуется производственная практика.  </a:t>
            </a:r>
          </a:p>
          <a:p>
            <a:r>
              <a:rPr lang="ru-RU" sz="4000" dirty="0"/>
              <a:t> </a:t>
            </a:r>
            <a:r>
              <a:rPr lang="ru-RU" sz="4000" dirty="0" smtClean="0"/>
              <a:t>Объем </a:t>
            </a:r>
            <a:r>
              <a:rPr lang="ru-RU" sz="4000" dirty="0"/>
              <a:t>индивидуального задания по практике 10-15 страниц печатного текста (без приложений; количество приложений не ограничивается и в указанный объем не включается).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31382" y="2160983"/>
            <a:ext cx="5389117" cy="576262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b="1" dirty="0" smtClean="0"/>
              <a:t>Изменение графика учебного процесса </a:t>
            </a:r>
            <a:endParaRPr lang="ru-RU" sz="2000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31384" y="2737245"/>
            <a:ext cx="5389116" cy="421600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1</a:t>
            </a:r>
            <a:r>
              <a:rPr lang="ru-RU" sz="1600" dirty="0" smtClean="0"/>
              <a:t>. Решение Цикловой комиссии, кафедры , методического , педагогического , управляющего совета.</a:t>
            </a:r>
          </a:p>
          <a:p>
            <a:r>
              <a:rPr lang="ru-RU" sz="1600" dirty="0" smtClean="0"/>
              <a:t>2. Приказ о  внесении изменения в установленную педагогическую нагрузку .</a:t>
            </a:r>
          </a:p>
          <a:p>
            <a:r>
              <a:rPr lang="ru-RU" sz="1600" dirty="0" smtClean="0"/>
              <a:t>3.</a:t>
            </a:r>
            <a:endParaRPr lang="ru-RU" sz="1600" dirty="0"/>
          </a:p>
        </p:txBody>
      </p:sp>
      <p:cxnSp>
        <p:nvCxnSpPr>
          <p:cNvPr id="10" name="Прямая со стрелкой 9"/>
          <p:cNvCxnSpPr>
            <a:stCxn id="2" idx="2"/>
            <a:endCxn id="3" idx="0"/>
          </p:cNvCxnSpPr>
          <p:nvPr/>
        </p:nvCxnSpPr>
        <p:spPr>
          <a:xfrm flipH="1">
            <a:off x="3005138" y="1520825"/>
            <a:ext cx="2827780" cy="640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  <a:endCxn id="5" idx="0"/>
          </p:cNvCxnSpPr>
          <p:nvPr/>
        </p:nvCxnSpPr>
        <p:spPr>
          <a:xfrm>
            <a:off x="5832918" y="1520825"/>
            <a:ext cx="3093023" cy="640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27" y="4210855"/>
            <a:ext cx="4556298" cy="284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6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6343"/>
            <a:ext cx="12192000" cy="136211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Алгоритм дистанционного </a:t>
            </a:r>
            <a:r>
              <a:rPr lang="ru-RU" b="1" dirty="0" smtClean="0"/>
              <a:t>взаимодействия при производственной практике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13038" y="1919416"/>
          <a:ext cx="11755394" cy="2075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98854" y="3583460"/>
          <a:ext cx="10892273" cy="2117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10339" y="5659395"/>
            <a:ext cx="9269302" cy="751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онлайн-консультаций руководителей практик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размещать материалы для студентов?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1317" y="1706251"/>
            <a:ext cx="4572000" cy="434340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1. Сайт московских колледжей 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2. Сайт колледжа , отделения , преподавателя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2. </a:t>
            </a:r>
            <a:r>
              <a:rPr lang="en-US" sz="1400" b="1" dirty="0">
                <a:solidFill>
                  <a:srgbClr val="FF0000"/>
                </a:solidFill>
              </a:rPr>
              <a:t>LMS </a:t>
            </a:r>
            <a:r>
              <a:rPr lang="en-US" sz="1400" b="1" dirty="0" smtClean="0">
                <a:solidFill>
                  <a:srgbClr val="FF0000"/>
                </a:solidFill>
              </a:rPr>
              <a:t>Moodle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r>
              <a:rPr lang="ru-RU" sz="1400" b="1" dirty="0" smtClean="0">
                <a:solidFill>
                  <a:srgbClr val="FF0000"/>
                </a:solidFill>
              </a:rPr>
              <a:t>3. </a:t>
            </a:r>
            <a:r>
              <a:rPr lang="en-US" sz="1400" b="1" dirty="0">
                <a:solidFill>
                  <a:srgbClr val="FF0000"/>
                </a:solidFill>
              </a:rPr>
              <a:t>WIKI – </a:t>
            </a:r>
            <a:r>
              <a:rPr lang="ru-RU" sz="1400" b="1" dirty="0">
                <a:solidFill>
                  <a:srgbClr val="FF0000"/>
                </a:solidFill>
              </a:rPr>
              <a:t>портал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r>
              <a:rPr lang="ru-RU" sz="1400" b="1" dirty="0" smtClean="0">
                <a:solidFill>
                  <a:srgbClr val="FF0000"/>
                </a:solidFill>
              </a:rPr>
              <a:t>4.</a:t>
            </a:r>
            <a:r>
              <a:rPr lang="en-US" sz="1400" b="1" dirty="0">
                <a:solidFill>
                  <a:srgbClr val="FF0000"/>
                </a:solidFill>
              </a:rPr>
              <a:t> Discord 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0000" y="1534802"/>
            <a:ext cx="4572000" cy="2857500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4" y="4185155"/>
            <a:ext cx="4318030" cy="2698768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581" y="3680529"/>
            <a:ext cx="4367753" cy="2729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79" y="3933800"/>
            <a:ext cx="4247168" cy="2654480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159" y="1443336"/>
            <a:ext cx="4035952" cy="263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41" y="466343"/>
            <a:ext cx="12117859" cy="1362113"/>
          </a:xfrm>
        </p:spPr>
        <p:txBody>
          <a:bodyPr>
            <a:normAutofit/>
          </a:bodyPr>
          <a:lstStyle/>
          <a:p>
            <a:r>
              <a:rPr lang="ru-RU" sz="2800" b="1" dirty="0"/>
              <a:t>Цифровая образовательная </a:t>
            </a:r>
            <a:r>
              <a:rPr lang="ru-RU" sz="2800" b="1"/>
              <a:t>платформа </a:t>
            </a:r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>московских </a:t>
            </a:r>
            <a:r>
              <a:rPr lang="ru-RU" sz="2800" b="1" dirty="0"/>
              <a:t>колледжей </a:t>
            </a:r>
            <a:r>
              <a:rPr lang="ru-RU" sz="2800" b="1" dirty="0">
                <a:hlinkClick r:id="rId2"/>
              </a:rPr>
              <a:t>https://spo.mosmetod.ru/distant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828456"/>
            <a:ext cx="5532280" cy="345767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30417" y="1833471"/>
            <a:ext cx="5524255" cy="3452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613" y="3490282"/>
            <a:ext cx="5423792" cy="33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39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Библиотека – онлайн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08363"/>
            <a:ext cx="4976373" cy="311023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08250" y="1406107"/>
            <a:ext cx="4184034" cy="449239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Педагог-библиотекарь:</a:t>
            </a:r>
          </a:p>
          <a:p>
            <a:pPr lvl="0"/>
            <a:r>
              <a:rPr lang="ru-RU" sz="1900" dirty="0"/>
              <a:t>Формирует списки доступных электронных ресурсов по специальностям колледжа, находящихся в открытом доступе и пересылает для размещения на сайт ежедневно. ( материалы направляет заведующему учебным корпусом и заместителю директора по </a:t>
            </a:r>
            <a:r>
              <a:rPr lang="ru-RU" sz="1900" dirty="0" err="1" smtClean="0"/>
              <a:t>ОУП.до</a:t>
            </a:r>
            <a:r>
              <a:rPr lang="ru-RU" sz="1900" dirty="0" smtClean="0"/>
              <a:t> </a:t>
            </a:r>
            <a:r>
              <a:rPr lang="ru-RU" sz="1900" dirty="0"/>
              <a:t>16.00 )</a:t>
            </a:r>
          </a:p>
          <a:p>
            <a:pPr lvl="0"/>
            <a:r>
              <a:rPr lang="ru-RU" sz="1900" dirty="0"/>
              <a:t>Формирует списки доступных электронных ресурсов по тематикам классных часов, находящихся   в открытом доступе и пересылает для размещения на сайт ежедневно. ( материалы направляет заведующему учебным корпусом и заместителю директора по УВР </a:t>
            </a:r>
            <a:r>
              <a:rPr lang="ru-RU" sz="1900" dirty="0" smtClean="0"/>
              <a:t>до </a:t>
            </a:r>
            <a:r>
              <a:rPr lang="ru-RU" sz="1900" dirty="0"/>
              <a:t>16.00) </a:t>
            </a:r>
          </a:p>
          <a:p>
            <a:pPr lvl="0"/>
            <a:r>
              <a:rPr lang="ru-RU" sz="1900" dirty="0"/>
              <a:t>Готовит тематические классные онлайн-часы по тематике «Календарь знаменательных дат» ( по графику )</a:t>
            </a:r>
          </a:p>
          <a:p>
            <a:pPr lvl="0"/>
            <a:r>
              <a:rPr lang="ru-RU" sz="1900" dirty="0"/>
              <a:t>Организует доступ преподавателей и студентов к электронным библиотечным системам.</a:t>
            </a:r>
          </a:p>
          <a:p>
            <a:pPr lvl="0"/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Присутствует  на </a:t>
            </a:r>
            <a:r>
              <a:rPr lang="ru-RU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вебинаре</a:t>
            </a: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еженедельно по вторникам  в 12.00  </a:t>
            </a:r>
            <a:endParaRPr lang="ru-RU" sz="1900" dirty="0"/>
          </a:p>
          <a:p>
            <a:endParaRPr lang="ru-RU" sz="19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73" y="3130282"/>
            <a:ext cx="5823178" cy="363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Мобильные приложения </a:t>
            </a:r>
            <a:endParaRPr lang="ru-RU" dirty="0"/>
          </a:p>
        </p:txBody>
      </p:sp>
      <p:pic>
        <p:nvPicPr>
          <p:cNvPr id="5" name="Picture 6" descr="https://pinebusharealibrarydotorg.files.wordpress.com/2016/11/rs800x60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686" y="4116354"/>
            <a:ext cx="2469120" cy="185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im0-tub-ru.yandex.net/i?id=b2b25f388c65147f31bb06418157830f&amp;n=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108" y="1608825"/>
            <a:ext cx="2743940" cy="10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cdn-images-1.medium.com/max/1200/1*JENIoBZAHog5qCtvYUgy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08" y="2517322"/>
            <a:ext cx="2151695" cy="208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yt3.ggpht.com/a-/AJLlDp3YDn__yPJb3dTDpvHru1UXCqnIsqpbdzut7w=s900-mo-c-c0xffffffff-rj-k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03" y="2724346"/>
            <a:ext cx="2157245" cy="16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newtonew.com/uploads/ckeditor/history-maps-of-the-worl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1" y="1608825"/>
            <a:ext cx="60960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0Fkc9k5iyZ8dwYAedxrU57Ht7gMRHks3XSc5C5YOOd-qcewH3m2rIc9lGRsJUN4aRRA=s3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74" y="3327773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90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Поступить онлайн 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904" y="1629534"/>
            <a:ext cx="4183062" cy="2614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60" y="3018996"/>
            <a:ext cx="54864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572" y="-37396"/>
            <a:ext cx="5334176" cy="333386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694821" y="4467726"/>
            <a:ext cx="3344779" cy="1058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Рассылка рекламы по школам 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социальным сетям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8904" y="4796589"/>
            <a:ext cx="2942356" cy="818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Вебинары</a:t>
            </a:r>
            <a:r>
              <a:rPr lang="ru-RU" b="1" dirty="0" smtClean="0">
                <a:solidFill>
                  <a:srgbClr val="FF0000"/>
                </a:solidFill>
              </a:rPr>
              <a:t> о специальностях и поступлении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7334" y="6015789"/>
            <a:ext cx="2779740" cy="729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Виртуальные туры по мастерским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380999"/>
            <a:ext cx="8702502" cy="3467101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«…— </a:t>
            </a:r>
            <a:r>
              <a:rPr lang="ru-RU" dirty="0"/>
              <a:t>Не грусти, — сказала </a:t>
            </a:r>
            <a:r>
              <a:rPr lang="ru-RU" dirty="0" err="1"/>
              <a:t>Алисa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/>
              <a:t>Рано или поздно все станет понятно, все станет на свои места и выстроится в единую красивую схему, как кружева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Станет понятно, зачем все было нужно, потому что все будет правильно</a:t>
            </a:r>
            <a:r>
              <a:rPr lang="ru-RU" dirty="0" smtClean="0"/>
              <a:t>.»</a:t>
            </a:r>
            <a:br>
              <a:rPr lang="ru-RU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«</a:t>
            </a:r>
            <a:r>
              <a:rPr lang="ru-RU" sz="2000" b="1" dirty="0" smtClean="0"/>
              <a:t>Алиса </a:t>
            </a:r>
            <a:r>
              <a:rPr lang="ru-RU" sz="2000" b="1" dirty="0"/>
              <a:t>в стране чудес» </a:t>
            </a:r>
            <a:r>
              <a:rPr lang="ru-RU" sz="2000" b="1" dirty="0" smtClean="0"/>
              <a:t>Льюис Кэрролл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dirty="0"/>
          </a:p>
        </p:txBody>
      </p:sp>
      <p:pic>
        <p:nvPicPr>
          <p:cNvPr id="4" name="Picture 2" descr="Льюис Кэрролл — Википеди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727" y="2275430"/>
            <a:ext cx="2875324" cy="43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Воспитательный аспект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2806" y="1465633"/>
            <a:ext cx="4183062" cy="261441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83343" y="3090174"/>
            <a:ext cx="4184650" cy="261540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063706" y="2587925"/>
            <a:ext cx="2441276" cy="698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Ресурс г. Москвы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07171" y="4830065"/>
            <a:ext cx="3513137" cy="819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http://class.mosmetod.ru/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577" y="239204"/>
            <a:ext cx="4351450" cy="271965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7919050" y="3239094"/>
            <a:ext cx="2182484" cy="992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</a:rPr>
              <a:t>Челленджеры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04384" y="4511614"/>
            <a:ext cx="2398144" cy="97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Батлы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Справка – онлайн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736" y="1357510"/>
            <a:ext cx="4604171" cy="287760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602" y="291684"/>
            <a:ext cx="4184034" cy="38807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243" y="3689684"/>
            <a:ext cx="4940968" cy="308810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617369" y="291684"/>
            <a:ext cx="4026568" cy="892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Ответственное лицо отвечает за базу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41432" y="1357510"/>
            <a:ext cx="3930315" cy="1006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Сканы отправляются по электронному адресу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05600" y="2638926"/>
            <a:ext cx="3938337" cy="970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Подлинники справок на охране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37" y="385010"/>
            <a:ext cx="5942529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Анкетирование студентов</a:t>
            </a:r>
            <a:br>
              <a:rPr lang="ru-RU" dirty="0" smtClean="0"/>
            </a:br>
            <a:r>
              <a:rPr lang="ru-RU" dirty="0" smtClean="0"/>
              <a:t> и родителей – обратная связь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699" y="1649663"/>
            <a:ext cx="5505953" cy="310682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06201" y="3850105"/>
            <a:ext cx="4812632" cy="3007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316" y="232610"/>
            <a:ext cx="5428648" cy="339290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8341896" y="4756485"/>
            <a:ext cx="3706616" cy="938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Мониторинг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Улучшение качества образовательных услуг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28" y="229354"/>
            <a:ext cx="6633409" cy="1026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Отчетные материалы </a:t>
            </a:r>
            <a:br>
              <a:rPr lang="ru-RU" dirty="0" smtClean="0"/>
            </a:br>
            <a:r>
              <a:rPr lang="ru-RU" dirty="0" smtClean="0"/>
              <a:t>сотрудников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7334" y="1636296"/>
            <a:ext cx="4184036" cy="1026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Виртуальное посещение учебных занятий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00180" y="2411080"/>
            <a:ext cx="4018547" cy="1042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Отчетные материалы студентов и слушателей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9453" y="3346284"/>
            <a:ext cx="3665621" cy="1001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Методические материалы и разработки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19475" y="4228600"/>
            <a:ext cx="3569368" cy="888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Видеоуроки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5538" y="4451684"/>
            <a:ext cx="4275831" cy="1106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Ссылки на социальные сети о размещенных материалах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57535" y="5282615"/>
            <a:ext cx="3938337" cy="878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Ссылки на сайты о размещенных материалах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216" y="72065"/>
            <a:ext cx="5007784" cy="31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5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>БЛАГОДАРЮ ЗА ВНИМАНИЕ !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7707" y="2194560"/>
            <a:ext cx="5939481" cy="4420424"/>
          </a:xfrm>
        </p:spPr>
        <p:txBody>
          <a:bodyPr>
            <a:normAutofit/>
          </a:bodyPr>
          <a:lstStyle/>
          <a:p>
            <a:r>
              <a:rPr lang="ru-RU" b="1" dirty="0"/>
              <a:t>Дистанционная платформа </a:t>
            </a:r>
            <a:r>
              <a:rPr lang="ru-RU" b="1" dirty="0" smtClean="0">
                <a:hlinkClick r:id="rId2"/>
              </a:rPr>
              <a:t>http</a:t>
            </a:r>
            <a:r>
              <a:rPr lang="ru-RU" b="1" dirty="0">
                <a:hlinkClick r:id="rId2"/>
              </a:rPr>
              <a:t>://distance.mosedu.ru/</a:t>
            </a:r>
            <a:endParaRPr lang="ru-RU" dirty="0"/>
          </a:p>
          <a:p>
            <a:r>
              <a:rPr lang="ru-RU" b="1" dirty="0"/>
              <a:t>Цифровая образовательная платформа московских колледжей </a:t>
            </a:r>
            <a:r>
              <a:rPr lang="ru-RU" b="1" dirty="0">
                <a:hlinkClick r:id="rId3"/>
              </a:rPr>
              <a:t>https://spo.mosmetod.ru/distant</a:t>
            </a:r>
            <a:endParaRPr lang="ru-RU" dirty="0"/>
          </a:p>
          <a:p>
            <a:r>
              <a:rPr lang="ru-RU" b="1" dirty="0"/>
              <a:t>Обучающие ролики по компетенциям </a:t>
            </a:r>
            <a:r>
              <a:rPr lang="ru-RU" b="1" dirty="0" err="1"/>
              <a:t>Worldskills</a:t>
            </a:r>
            <a:r>
              <a:rPr lang="ru-RU" b="1" dirty="0"/>
              <a:t> </a:t>
            </a:r>
            <a:r>
              <a:rPr lang="ru-RU" b="1" dirty="0">
                <a:hlinkClick r:id="rId4"/>
              </a:rPr>
              <a:t>https://nationalteam.worldskills.ru/skills/</a:t>
            </a:r>
            <a:endParaRPr lang="ru-RU" dirty="0"/>
          </a:p>
          <a:p>
            <a:r>
              <a:rPr lang="ru-RU" b="1" dirty="0">
                <a:hlinkClick r:id="rId5"/>
              </a:rPr>
              <a:t>Система дистанционного обучения </a:t>
            </a:r>
            <a:r>
              <a:rPr lang="ru-RU" b="1" dirty="0" err="1">
                <a:hlinkClick r:id="rId5"/>
              </a:rPr>
              <a:t>Moodle</a:t>
            </a:r>
            <a:r>
              <a:rPr lang="ru-RU" b="1" dirty="0">
                <a:hlinkClick r:id="rId5"/>
              </a:rPr>
              <a:t> </a:t>
            </a:r>
            <a:endParaRPr lang="ru-RU" dirty="0"/>
          </a:p>
          <a:p>
            <a:r>
              <a:rPr lang="ru-RU" b="1" dirty="0"/>
              <a:t>Портал образовательных достижений и методических разработок ГБПОУ КС №54 </a:t>
            </a:r>
            <a:endParaRPr lang="ru-RU" b="1" dirty="0" smtClean="0"/>
          </a:p>
          <a:p>
            <a:r>
              <a:rPr lang="ru-RU" b="1" dirty="0" err="1" smtClean="0">
                <a:hlinkClick r:id="rId6"/>
              </a:rPr>
              <a:t>Wiki</a:t>
            </a:r>
            <a:r>
              <a:rPr lang="ru-RU" b="1" dirty="0" smtClean="0">
                <a:hlinkClick r:id="rId6"/>
              </a:rPr>
              <a:t>-портал </a:t>
            </a:r>
            <a:r>
              <a:rPr lang="ru-RU" b="1" dirty="0">
                <a:hlinkClick r:id="rId6"/>
              </a:rPr>
              <a:t>ГБПОУ КС №54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4855" y="2194559"/>
            <a:ext cx="5741772" cy="4486327"/>
          </a:xfrm>
        </p:spPr>
        <p:txBody>
          <a:bodyPr>
            <a:normAutofit/>
          </a:bodyPr>
          <a:lstStyle/>
          <a:p>
            <a:r>
              <a:rPr lang="ru-RU" b="1" dirty="0" smtClean="0"/>
              <a:t>Страничка официального  сайта ГБПОУ Колледжа связи 54 </a:t>
            </a:r>
          </a:p>
          <a:p>
            <a:r>
              <a:rPr lang="en-US" u="sng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7"/>
              </a:rPr>
              <a:t>https://</a:t>
            </a:r>
            <a:r>
              <a:rPr lang="en-US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hlinkClick r:id="rId7"/>
              </a:rPr>
              <a:t>ks54.mskobr.ru/distantsionnoe-obuchenie</a:t>
            </a:r>
            <a:endParaRPr lang="ru-RU" u="sng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ru-RU" b="1" dirty="0"/>
              <a:t>Сайт дистанционного обучения ОП №6 ГБПОУ КС №54 </a:t>
            </a:r>
            <a:r>
              <a:rPr lang="ru-RU" b="1" dirty="0">
                <a:hlinkClick r:id="rId8"/>
              </a:rPr>
              <a:t>https://disedu-ks54-6.ru</a:t>
            </a:r>
            <a:r>
              <a:rPr lang="ru-RU" b="1" dirty="0" smtClean="0">
                <a:hlinkClick r:id="rId8"/>
              </a:rPr>
              <a:t>/</a:t>
            </a:r>
            <a:endParaRPr lang="en-US" b="1" dirty="0" smtClean="0"/>
          </a:p>
          <a:p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LMS </a:t>
            </a:r>
            <a:r>
              <a:rPr lang="en-US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Moodle </a:t>
            </a:r>
            <a:r>
              <a:rPr lang="en-US" sz="2400" b="1" dirty="0" smtClean="0"/>
              <a:t>– </a:t>
            </a:r>
            <a:r>
              <a:rPr lang="ru-RU" sz="2400" b="1" dirty="0" smtClean="0"/>
              <a:t>ГБПОУ Колледж связи № 54 </a:t>
            </a:r>
            <a:endParaRPr lang="ru-RU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128694"/>
              </p:ext>
            </p:extLst>
          </p:nvPr>
        </p:nvGraphicFramePr>
        <p:xfrm>
          <a:off x="791852" y="0"/>
          <a:ext cx="1104821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18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30598" y="3261674"/>
            <a:ext cx="2479249" cy="10840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Колледж-онлайн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5822" y="4984162"/>
            <a:ext cx="9448800" cy="153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Социализация </a:t>
            </a:r>
            <a:r>
              <a:rPr lang="ru-RU" sz="2000" b="1" dirty="0">
                <a:solidFill>
                  <a:srgbClr val="FF0000"/>
                </a:solidFill>
              </a:rPr>
              <a:t>не теряется и поддерживается </a:t>
            </a:r>
            <a:r>
              <a:rPr lang="ru-RU" sz="2000" b="1" dirty="0" smtClean="0">
                <a:solidFill>
                  <a:srgbClr val="FF0000"/>
                </a:solidFill>
              </a:rPr>
              <a:t>чатами, онлайн-консультациями, </a:t>
            </a:r>
            <a:r>
              <a:rPr lang="ru-RU" sz="2000" b="1" dirty="0" err="1" smtClean="0">
                <a:solidFill>
                  <a:srgbClr val="FF0000"/>
                </a:solidFill>
              </a:rPr>
              <a:t>вебинарами</a:t>
            </a:r>
            <a:r>
              <a:rPr lang="ru-RU" sz="2000" b="1" dirty="0" smtClean="0">
                <a:solidFill>
                  <a:srgbClr val="FF0000"/>
                </a:solidFill>
              </a:rPr>
              <a:t>  и т.д.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15300" y="961791"/>
            <a:ext cx="3865383" cy="12158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Контроль успеваемости и </a:t>
            </a:r>
            <a:r>
              <a:rPr lang="ru-RU" dirty="0" smtClean="0"/>
              <a:t>посещаемость.</a:t>
            </a:r>
          </a:p>
          <a:p>
            <a:pPr algn="ctr"/>
            <a:r>
              <a:rPr lang="ru-RU" dirty="0" smtClean="0"/>
              <a:t> Преподаватель видит всех и студент видят друг друга.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4301" y="1006314"/>
            <a:ext cx="3199221" cy="11972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Привычный режим занятий для обучающихся и педагогов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4301" y="3383966"/>
            <a:ext cx="3343274" cy="11880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Программа полностью сохранена в соответствии с ФГОС СПО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84503" y="3273791"/>
            <a:ext cx="3996180" cy="11689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Каждый сотрудник имеет свой электронный функционал, онлайн- выход , форму ,  дату и время отчета  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stCxn id="5" idx="3"/>
          </p:cNvCxnSpPr>
          <p:nvPr/>
        </p:nvCxnSpPr>
        <p:spPr>
          <a:xfrm>
            <a:off x="6909847" y="3803716"/>
            <a:ext cx="1065229" cy="14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5" idx="1"/>
          </p:cNvCxnSpPr>
          <p:nvPr/>
        </p:nvCxnSpPr>
        <p:spPr>
          <a:xfrm flipH="1">
            <a:off x="3365369" y="3803716"/>
            <a:ext cx="1065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909847" y="2177593"/>
            <a:ext cx="1205453" cy="1084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3243410" y="2177593"/>
            <a:ext cx="1187188" cy="1084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600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Организация образовательного процесса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8998" y="1268083"/>
            <a:ext cx="2976114" cy="7332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Определение функций каждого сотрудника онлайн </a:t>
            </a:r>
            <a:endParaRPr lang="ru-RU" sz="1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41316" y="1259457"/>
            <a:ext cx="2553419" cy="7332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Выбор Мессенджеров для передачи информации  и ведения учебных занятий 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54482" y="1259457"/>
            <a:ext cx="2930745" cy="707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Определение времени чатов , </a:t>
            </a:r>
            <a:r>
              <a:rPr lang="ru-RU" sz="1400" dirty="0" err="1" smtClean="0"/>
              <a:t>вебинаров</a:t>
            </a:r>
            <a:r>
              <a:rPr lang="ru-RU" sz="1400" dirty="0" smtClean="0"/>
              <a:t> по направлениям  и форм отчетов </a:t>
            </a:r>
            <a:endParaRPr lang="ru-RU" sz="1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293962" y="2199737"/>
            <a:ext cx="3778369" cy="1306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Онлайн-урок – </a:t>
            </a:r>
            <a:r>
              <a:rPr lang="ru-RU" b="1" dirty="0" smtClean="0">
                <a:solidFill>
                  <a:srgbClr val="FF0000"/>
                </a:solidFill>
              </a:rPr>
              <a:t>не более 30 минут  </a:t>
            </a:r>
            <a:r>
              <a:rPr lang="ru-RU" b="1" dirty="0" smtClean="0">
                <a:solidFill>
                  <a:schemeClr val="tx1"/>
                </a:solidFill>
              </a:rPr>
              <a:t>!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+ 15 минут на изучение материала в самостоятельном режиме  с предоставлением отчета (</a:t>
            </a:r>
            <a:r>
              <a:rPr lang="en-US" b="1" dirty="0" smtClean="0">
                <a:solidFill>
                  <a:schemeClr val="tx1"/>
                </a:solidFill>
              </a:rPr>
              <a:t>Moodle</a:t>
            </a:r>
            <a:r>
              <a:rPr lang="ru-RU" b="1" dirty="0" smtClean="0">
                <a:solidFill>
                  <a:schemeClr val="tx1"/>
                </a:solidFill>
              </a:rPr>
              <a:t> ), после учебных занятий 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97916" y="3397049"/>
            <a:ext cx="6376086" cy="1136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</a:rPr>
              <a:t>Статья 28. Компетенция, права, обязанности и ответственность образовательной </a:t>
            </a:r>
            <a:r>
              <a:rPr lang="ru-RU" sz="1200" b="1" dirty="0" smtClean="0">
                <a:solidFill>
                  <a:schemeClr val="tx1"/>
                </a:solidFill>
              </a:rPr>
              <a:t>организации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11</a:t>
            </a:r>
            <a:r>
              <a:rPr lang="ru-RU" sz="1200" b="1" dirty="0">
                <a:solidFill>
                  <a:schemeClr val="tx1"/>
                </a:solidFill>
              </a:rPr>
              <a:t>) индивидуальный </a:t>
            </a:r>
            <a:r>
              <a:rPr lang="ru-RU" sz="1200" b="1" dirty="0">
                <a:solidFill>
                  <a:srgbClr val="FF0000"/>
                </a:solidFill>
              </a:rPr>
              <a:t>учет результатов освоения обучающимися образовательных программ и поощрений обучающихся, а также хранение в архивах информации об этих результатах и поощрениях на бумажных и (или) электронных носителях;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9274002" y="3925572"/>
            <a:ext cx="411225" cy="19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9583946" y="3019245"/>
            <a:ext cx="1475117" cy="15146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ЭЖ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8572" y="4704640"/>
            <a:ext cx="9247517" cy="1259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Локальный акт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 организации образовательного процесса с использованием электронного обучения и дистанционных образовательных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технологий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smtClean="0"/>
              <a:t>режиме учебных занятий , о посещении учебных онлайн-занятий и </a:t>
            </a:r>
            <a:r>
              <a:rPr lang="ru-RU" dirty="0" err="1" smtClean="0"/>
              <a:t>т.п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399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Мессенджеры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6124" y="1508155"/>
            <a:ext cx="5062194" cy="1555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Устный экзамен или </a:t>
            </a:r>
            <a:r>
              <a:rPr lang="ru-RU" dirty="0" smtClean="0">
                <a:solidFill>
                  <a:schemeClr val="tx1"/>
                </a:solidFill>
              </a:rPr>
              <a:t>зачет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Средство : видеоконференцсвязь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Миинигруппа</a:t>
            </a:r>
            <a:r>
              <a:rPr lang="ru-RU" dirty="0" smtClean="0">
                <a:solidFill>
                  <a:schemeClr val="tx1"/>
                </a:solidFill>
              </a:rPr>
              <a:t> : 3-5 чел.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https</a:t>
            </a:r>
            <a:r>
              <a:rPr lang="en-US" dirty="0">
                <a:solidFill>
                  <a:schemeClr val="tx1"/>
                </a:solidFill>
              </a:rPr>
              <a:t>://generator-online.com/numbers/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51278" y="1527007"/>
            <a:ext cx="4628560" cy="153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Учебные занятия защита проекта </a:t>
            </a:r>
            <a:r>
              <a:rPr lang="ru-RU" dirty="0">
                <a:solidFill>
                  <a:schemeClr val="tx1"/>
                </a:solidFill>
              </a:rPr>
              <a:t>или </a:t>
            </a:r>
            <a:r>
              <a:rPr lang="ru-RU" dirty="0" smtClean="0">
                <a:solidFill>
                  <a:schemeClr val="tx1"/>
                </a:solidFill>
              </a:rPr>
              <a:t>презентации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/>
              <a:t>Discord</a:t>
            </a:r>
            <a:r>
              <a:rPr lang="ru-RU" b="1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SKYPE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ZOOM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6124" y="4922888"/>
            <a:ext cx="3601040" cy="155542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Тестирование </a:t>
            </a:r>
          </a:p>
          <a:p>
            <a:pPr algn="ctr"/>
            <a:r>
              <a:rPr lang="en-US" dirty="0">
                <a:solidFill>
                  <a:schemeClr val="tx1"/>
                </a:solidFill>
                <a:hlinkClick r:id="rId2"/>
              </a:rPr>
              <a:t>Google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Forms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Moodle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75492" y="5075406"/>
            <a:ext cx="4185501" cy="16496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hlinkClick r:id="rId3"/>
              </a:rPr>
              <a:t>Прокторинг</a:t>
            </a:r>
            <a:r>
              <a:rPr lang="ru-RU" dirty="0"/>
              <a:t>— система, позволяющая следить за тестированием или экзаменом в онлайн-режиме</a:t>
            </a:r>
            <a:r>
              <a:rPr lang="ru-RU" b="1" dirty="0" smtClean="0">
                <a:solidFill>
                  <a:schemeClr val="tx1"/>
                </a:solidFill>
                <a:hlinkClick r:id="rId3"/>
              </a:rPr>
              <a:t> </a:t>
            </a:r>
          </a:p>
          <a:p>
            <a:endParaRPr lang="ru-RU" dirty="0">
              <a:solidFill>
                <a:schemeClr val="tx1"/>
              </a:solidFill>
              <a:hlinkClick r:id="rId3"/>
            </a:endParaRPr>
          </a:p>
        </p:txBody>
      </p:sp>
      <p:pic>
        <p:nvPicPr>
          <p:cNvPr id="3074" name="Picture 2" descr="https://geekhacker.ru/wp-content/uploads/2019/08/messendzhery-dlja-telefona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861" y="3131796"/>
            <a:ext cx="4072648" cy="20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pps24.org/images/stories/flexicontent/item_5_field_15/s_skype_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4" y="41108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047" y="0"/>
            <a:ext cx="8596668" cy="681487"/>
          </a:xfrm>
        </p:spPr>
        <p:txBody>
          <a:bodyPr/>
          <a:lstStyle/>
          <a:p>
            <a:r>
              <a:rPr lang="ru-RU" dirty="0" smtClean="0"/>
              <a:t>Педагогические работники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1" y="1177177"/>
            <a:ext cx="2911077" cy="3881437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2903173" y="681487"/>
            <a:ext cx="4373593" cy="1026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/>
              <a:t>ТК РФ Глава 49.1. ОСОБЕННОСТИ РЕГУЛИРОВАНИЯ ТРУДА</a:t>
            </a:r>
          </a:p>
          <a:p>
            <a:r>
              <a:rPr lang="ru-RU" b="1"/>
              <a:t>ДИСТАНЦИОННЫХ РАБОТНИКОВ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86136" y="763109"/>
            <a:ext cx="1587868" cy="828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Доп. соглашения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76766" y="1194758"/>
            <a:ext cx="40937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61585" y="310551"/>
            <a:ext cx="2372264" cy="1397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периодичность и сроки представления отчетов, время выхода на связь , время </a:t>
            </a:r>
            <a:r>
              <a:rPr lang="ru-RU" sz="1400" dirty="0" err="1"/>
              <a:t>вебинаров</a:t>
            </a:r>
            <a:r>
              <a:rPr lang="ru-RU" sz="1400" dirty="0"/>
              <a:t> и т.п.</a:t>
            </a:r>
          </a:p>
        </p:txBody>
      </p:sp>
      <p:cxnSp>
        <p:nvCxnSpPr>
          <p:cNvPr id="11" name="Прямая соединительная линия 10"/>
          <p:cNvCxnSpPr>
            <a:stCxn id="7" idx="3"/>
          </p:cNvCxnSpPr>
          <p:nvPr/>
        </p:nvCxnSpPr>
        <p:spPr>
          <a:xfrm>
            <a:off x="9274004" y="1177177"/>
            <a:ext cx="370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3001993" y="2035834"/>
            <a:ext cx="4373592" cy="1220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Прикрепление волонтеров из числа студентов , молодых преподавателей , тех</a:t>
            </a:r>
            <a:r>
              <a:rPr lang="ru-RU" dirty="0" smtClean="0"/>
              <a:t>. службы 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79630" y="3626504"/>
            <a:ext cx="4295955" cy="12198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Вебинары</a:t>
            </a:r>
          </a:p>
          <a:p>
            <a:r>
              <a:rPr lang="ru-RU" dirty="0" smtClean="0"/>
              <a:t> ( </a:t>
            </a:r>
            <a:r>
              <a:rPr lang="ru-RU" dirty="0"/>
              <a:t>методисты , специалисты ИКТ о дистанционных технологиях и ресурсах.)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51162" y="5451894"/>
            <a:ext cx="8954219" cy="7850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«Час администрации» – еженедельно(любой вопрос онлайн)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50037" y="1984526"/>
            <a:ext cx="3748177" cy="1271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Обеспечение техникой  и сопровождение ИКТ службой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5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883" y="911525"/>
            <a:ext cx="8596668" cy="796506"/>
          </a:xfrm>
        </p:spPr>
        <p:txBody>
          <a:bodyPr/>
          <a:lstStyle/>
          <a:p>
            <a:r>
              <a:rPr lang="ru-RU" dirty="0" smtClean="0"/>
              <a:t>Циклограмма и контроль  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89264"/>
              </p:ext>
            </p:extLst>
          </p:nvPr>
        </p:nvGraphicFramePr>
        <p:xfrm>
          <a:off x="253961" y="1666680"/>
          <a:ext cx="6793820" cy="4158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8204"/>
                <a:gridCol w="1358904"/>
                <a:gridCol w="1358904"/>
                <a:gridCol w="1358904"/>
                <a:gridCol w="1358904"/>
              </a:tblGrid>
              <a:tr h="131262"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Понедельник 13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Вторник 14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Среда 15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Четверг 16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Пятница 17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</a:tr>
              <a:tr h="393786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9.30 Отчет завучей о начале рабочего дня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9.30 Отчет завучей о начале рабочего дня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9.30 Отчет завучей о начале рабочего дня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9.30 Отчет завучей о начале рабочего дня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9.30 Отчет завучей о начале рабочего дня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</a:tr>
              <a:tr h="131262">
                <a:tc gridSpan="5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</a:rPr>
                        <a:t>Запуск анкетирования для </a:t>
                      </a:r>
                      <a:r>
                        <a:rPr lang="ru-RU" sz="700" dirty="0" smtClean="0">
                          <a:effectLst/>
                        </a:rPr>
                        <a:t>студентов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6311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10.00 Совещание при директоре руководителей площадок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10.00 Совещание при директоре руководителей площадок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10.00 Совещание при директоре руководителей площадок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10.00 Совещание при директоре руководителей площадок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10.00 Совещание при директоре руководителей площадок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</a:tr>
              <a:tr h="393786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15.00  Час методиста для всех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15.00  Час методиста для всех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</a:tr>
              <a:tr h="674482"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14.30 Отчет завучей и методистов за неделю</a:t>
                      </a:r>
                    </a:p>
                    <a:p>
                      <a:r>
                        <a:rPr lang="ru-RU" sz="700" dirty="0">
                          <a:effectLst/>
                        </a:rPr>
                        <a:t> </a:t>
                      </a:r>
                    </a:p>
                    <a:p>
                      <a:r>
                        <a:rPr lang="ru-RU" sz="700" dirty="0">
                          <a:effectLst/>
                        </a:rPr>
                        <a:t>15.00 Совещание зав. отделений и зав. учебной частью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</a:tr>
              <a:tr h="858631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16.00 Отчет библиотекарей о ресурсах и подготовленных классных часах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16.00 Отчет библиотекарей о ресурсах и подготовленных классных </a:t>
                      </a:r>
                      <a:r>
                        <a:rPr lang="ru-RU" sz="700" dirty="0" smtClean="0">
                          <a:effectLst/>
                        </a:rPr>
                        <a:t>часах</a:t>
                      </a:r>
                    </a:p>
                    <a:p>
                      <a:r>
                        <a:rPr lang="ru-RU" sz="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Отчет </a:t>
                      </a:r>
                      <a:r>
                        <a:rPr lang="ru-RU" sz="7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зав.учебной</a:t>
                      </a:r>
                      <a:r>
                        <a:rPr lang="ru-RU" sz="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частью о итогах дня </a:t>
                      </a:r>
                      <a:endParaRPr lang="ru-RU" sz="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16.00 Отчет библиотекарей о ресурсах и подготовленных классных </a:t>
                      </a:r>
                      <a:r>
                        <a:rPr lang="ru-RU" sz="700" dirty="0" smtClean="0">
                          <a:effectLst/>
                        </a:rPr>
                        <a:t>часах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Отчет </a:t>
                      </a:r>
                      <a:r>
                        <a:rPr lang="ru-RU" sz="7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зав.учебной</a:t>
                      </a:r>
                      <a:r>
                        <a:rPr lang="ru-RU" sz="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частью о итогах дня </a:t>
                      </a:r>
                    </a:p>
                    <a:p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16.00 Отчет библиотекарей о ресурсах и подготовленных классных </a:t>
                      </a:r>
                      <a:r>
                        <a:rPr lang="ru-RU" sz="700" dirty="0" smtClean="0">
                          <a:effectLst/>
                        </a:rPr>
                        <a:t>часах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Отчет </a:t>
                      </a:r>
                      <a:r>
                        <a:rPr lang="ru-RU" sz="7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зав.учебной</a:t>
                      </a:r>
                      <a:r>
                        <a:rPr lang="ru-RU" sz="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частью о итогах дня </a:t>
                      </a:r>
                    </a:p>
                    <a:p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16.00 Отчет библиотекарей о ресурсах и подготовленных классных </a:t>
                      </a:r>
                      <a:r>
                        <a:rPr lang="ru-RU" sz="700" dirty="0" smtClean="0">
                          <a:effectLst/>
                        </a:rPr>
                        <a:t>часах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Отчет </a:t>
                      </a:r>
                      <a:r>
                        <a:rPr lang="ru-RU" sz="7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зав.учебной</a:t>
                      </a:r>
                      <a:r>
                        <a:rPr lang="ru-RU" sz="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частью о итогах дня </a:t>
                      </a:r>
                    </a:p>
                    <a:p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</a:tr>
              <a:tr h="918834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17.00 отчеты методистов Микеровой В.Н. о подготовленных материалах на дистант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17.00 отчеты методистов </a:t>
                      </a:r>
                      <a:r>
                        <a:rPr lang="ru-RU" sz="700" dirty="0" err="1">
                          <a:effectLst/>
                        </a:rPr>
                        <a:t>Микеровой</a:t>
                      </a:r>
                      <a:r>
                        <a:rPr lang="ru-RU" sz="700" dirty="0">
                          <a:effectLst/>
                        </a:rPr>
                        <a:t> В.Н. о подготовленных материалах на </a:t>
                      </a:r>
                      <a:r>
                        <a:rPr lang="ru-RU" sz="700" dirty="0" err="1">
                          <a:effectLst/>
                        </a:rPr>
                        <a:t>дистант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</a:rPr>
                        <a:t>17.00 отчеты методистов Микеровой В.Н. о подготовленных материалах на дистант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17.00 отчеты методистов </a:t>
                      </a:r>
                      <a:r>
                        <a:rPr lang="ru-RU" sz="700" dirty="0" err="1">
                          <a:effectLst/>
                        </a:rPr>
                        <a:t>Микеровой</a:t>
                      </a:r>
                      <a:r>
                        <a:rPr lang="ru-RU" sz="700" dirty="0">
                          <a:effectLst/>
                        </a:rPr>
                        <a:t> В.Н. о подготовленных материалах на </a:t>
                      </a:r>
                      <a:r>
                        <a:rPr lang="ru-RU" sz="700" dirty="0" err="1">
                          <a:effectLst/>
                        </a:rPr>
                        <a:t>дистант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</a:rPr>
                        <a:t>17.00 отчеты методистов </a:t>
                      </a:r>
                      <a:r>
                        <a:rPr lang="ru-RU" sz="700" dirty="0" err="1">
                          <a:effectLst/>
                        </a:rPr>
                        <a:t>Микеровой</a:t>
                      </a:r>
                      <a:r>
                        <a:rPr lang="ru-RU" sz="700" dirty="0">
                          <a:effectLst/>
                        </a:rPr>
                        <a:t> В.Н. о подготовленных материалах на </a:t>
                      </a:r>
                      <a:r>
                        <a:rPr lang="ru-RU" sz="700" dirty="0" err="1">
                          <a:effectLst/>
                        </a:rPr>
                        <a:t>дистант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810" marR="42810" marT="0" marB="0"/>
                </a:tc>
              </a:tr>
            </a:tbl>
          </a:graphicData>
        </a:graphic>
      </p:graphicFrame>
      <p:sp>
        <p:nvSpPr>
          <p:cNvPr id="6" name="Объект 9"/>
          <p:cNvSpPr>
            <a:spLocks noGrp="1"/>
          </p:cNvSpPr>
          <p:nvPr>
            <p:ph sz="half" idx="2"/>
          </p:nvPr>
        </p:nvSpPr>
        <p:spPr>
          <a:xfrm>
            <a:off x="7228934" y="80211"/>
            <a:ext cx="4417633" cy="494561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ИНСТРУКЦИЯ </a:t>
            </a:r>
            <a:r>
              <a:rPr lang="ru-RU" b="1" dirty="0"/>
              <a:t>ПО РАБОТЕ ЗАВЕДУЮЩИХ УЧЕБНОЙ ЧАСТЬЮ/РУКОВОДИТЕЛЯ УЧЕБНОЙ ПРАКТИКИ В УСЛОВИЯХ ЭЛЕКТРОННОГО /ДИСТАНЦИОННОГО ОБУЧЕНИЯ </a:t>
            </a:r>
            <a:r>
              <a:rPr lang="ru-RU" b="1" dirty="0" smtClean="0"/>
              <a:t>В ГБПОУ </a:t>
            </a:r>
            <a:r>
              <a:rPr lang="ru-RU" b="1" dirty="0"/>
              <a:t>КОЛЛЕДЖЕ СВЯЗИ ИМ.П.М.ВОСТРУХИНА </a:t>
            </a:r>
            <a:endParaRPr lang="ru-RU" dirty="0"/>
          </a:p>
          <a:p>
            <a:pPr lvl="0"/>
            <a:r>
              <a:rPr lang="ru-RU" dirty="0"/>
              <a:t>Заведующий учебной частью, руководитель учебной практики создает чат в любом удобном мессенджере </a:t>
            </a:r>
            <a:r>
              <a:rPr lang="ru-RU" b="1" dirty="0" err="1"/>
              <a:t>WhatsApp</a:t>
            </a:r>
            <a:r>
              <a:rPr lang="ru-RU" b="1" dirty="0"/>
              <a:t>, /</a:t>
            </a:r>
            <a:r>
              <a:rPr lang="ru-RU" b="1" dirty="0" err="1"/>
              <a:t>Telegram</a:t>
            </a:r>
            <a:r>
              <a:rPr lang="ru-RU" dirty="0"/>
              <a:t> и т. п, подключая к каналу   всех преподавателей\мастеров   подразделения .</a:t>
            </a:r>
          </a:p>
          <a:p>
            <a:pPr lvl="0"/>
            <a:r>
              <a:rPr lang="ru-RU" b="1" dirty="0"/>
              <a:t>8.45</a:t>
            </a:r>
            <a:r>
              <a:rPr lang="ru-RU" dirty="0"/>
              <a:t> – Заведующий учебной частью, руководитель учебной практики контролирует начало рабочего дня.</a:t>
            </a:r>
          </a:p>
          <a:p>
            <a:pPr lvl="0"/>
            <a:r>
              <a:rPr lang="ru-RU" b="1" dirty="0"/>
              <a:t>8.45</a:t>
            </a:r>
            <a:r>
              <a:rPr lang="ru-RU" dirty="0"/>
              <a:t> преподаватели/мастера   пересылают в чат сообщение («Готов» или +). Преподаватели/мастера , у которых рабочее время начинается со 2  и далее уроков , отправляют сообщение за 15 минут , до начала учебного занятия по расписанию.</a:t>
            </a:r>
          </a:p>
          <a:p>
            <a:pPr lvl="0"/>
            <a:r>
              <a:rPr lang="ru-RU" b="1" dirty="0"/>
              <a:t>С 9.00 до 9.15</a:t>
            </a:r>
            <a:r>
              <a:rPr lang="ru-RU" dirty="0"/>
              <a:t>   заведующие учебной частью, руководитель учебной практики заполняют таблицу и пересылают на адрес электронной почты </a:t>
            </a:r>
            <a:r>
              <a:rPr lang="en-US" u="sng" dirty="0" err="1">
                <a:hlinkClick r:id="rId2"/>
              </a:rPr>
              <a:t>bozrova</a:t>
            </a:r>
            <a:r>
              <a:rPr lang="ru-RU" u="sng" dirty="0">
                <a:hlinkClick r:id="rId2"/>
              </a:rPr>
              <a:t>_</a:t>
            </a:r>
            <a:r>
              <a:rPr lang="en-US" u="sng" dirty="0" err="1">
                <a:hlinkClick r:id="rId2"/>
              </a:rPr>
              <a:t>ig</a:t>
            </a:r>
            <a:r>
              <a:rPr lang="ru-RU" u="sng" dirty="0">
                <a:hlinkClick r:id="rId2"/>
              </a:rPr>
              <a:t>@</a:t>
            </a:r>
            <a:r>
              <a:rPr lang="en-US" u="sng" dirty="0">
                <a:hlinkClick r:id="rId2"/>
              </a:rPr>
              <a:t>mail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ru</a:t>
            </a:r>
            <a:r>
              <a:rPr lang="en-US" dirty="0"/>
              <a:t> </a:t>
            </a:r>
            <a:endParaRPr lang="ru-RU" dirty="0"/>
          </a:p>
          <a:p>
            <a:pPr lvl="0"/>
            <a:r>
              <a:rPr lang="ru-RU" b="1" dirty="0"/>
              <a:t>9.30</a:t>
            </a:r>
            <a:r>
              <a:rPr lang="ru-RU" dirty="0"/>
              <a:t> Заместитель директора по ОУП, заместитель директора по УПР  докладывает Директору колледжа о начале учебного дня и ходе образовательного процесса.</a:t>
            </a:r>
          </a:p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66626" y="4322771"/>
            <a:ext cx="4882551" cy="140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Мессенджеры дл</a:t>
            </a:r>
            <a:r>
              <a:rPr lang="ru-RU" dirty="0">
                <a:solidFill>
                  <a:srgbClr val="FF0000"/>
                </a:solidFill>
              </a:rPr>
              <a:t>я</a:t>
            </a:r>
            <a:r>
              <a:rPr lang="ru-RU" dirty="0" smtClean="0">
                <a:solidFill>
                  <a:srgbClr val="FF0000"/>
                </a:solidFill>
              </a:rPr>
              <a:t> решения вопросов с педагогическим коллективом и регламенты  выхода на связь, проведение </a:t>
            </a:r>
            <a:r>
              <a:rPr lang="ru-RU" dirty="0" err="1" smtClean="0">
                <a:solidFill>
                  <a:srgbClr val="FF0000"/>
                </a:solidFill>
              </a:rPr>
              <a:t>вебинаров</a:t>
            </a:r>
            <a:r>
              <a:rPr lang="ru-RU" dirty="0" smtClean="0">
                <a:solidFill>
                  <a:srgbClr val="FF0000"/>
                </a:solidFill>
              </a:rPr>
              <a:t> и т.п.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325" y="0"/>
            <a:ext cx="10852107" cy="690113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  <a:tabLst>
                <a:tab pos="3594100" algn="l"/>
              </a:tabLst>
            </a:pPr>
            <a:r>
              <a:rPr lang="ru-RU" altLang="ru-RU" sz="2400" dirty="0" smtClean="0"/>
              <a:t>Циклограмма  </a:t>
            </a:r>
            <a:endParaRPr lang="ru-RU" alt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88506435"/>
              </p:ext>
            </p:extLst>
          </p:nvPr>
        </p:nvGraphicFramePr>
        <p:xfrm>
          <a:off x="1043795" y="1442015"/>
          <a:ext cx="10663366" cy="5338839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515767"/>
                <a:gridCol w="1524600"/>
                <a:gridCol w="1524600"/>
                <a:gridCol w="1632182"/>
                <a:gridCol w="1417017"/>
                <a:gridCol w="1524600"/>
                <a:gridCol w="1524600"/>
              </a:tblGrid>
              <a:tr h="287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Время 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Понедельник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Вторник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Четверг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Пятница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Суббота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</a:tr>
              <a:tr h="206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Контроль «явки» </a:t>
                      </a:r>
                      <a:r>
                        <a:rPr lang="ru-RU" sz="1400" dirty="0">
                          <a:effectLst/>
                        </a:rPr>
                        <a:t>сотрудников на работу  (</a:t>
                      </a:r>
                      <a:r>
                        <a:rPr lang="ru-RU" sz="1400" dirty="0" err="1">
                          <a:effectLst/>
                        </a:rPr>
                        <a:t>WhatsApp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Messenge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9.00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Начало учебных занятий </a:t>
                      </a:r>
                      <a:r>
                        <a:rPr lang="ru-RU" sz="1400" dirty="0" smtClean="0">
                          <a:effectLst/>
                        </a:rPr>
                        <a:t>.Контроль </a:t>
                      </a:r>
                      <a:r>
                        <a:rPr lang="ru-RU" sz="1400" dirty="0">
                          <a:effectLst/>
                        </a:rPr>
                        <a:t>явки студентов </a:t>
                      </a:r>
                      <a:r>
                        <a:rPr lang="ru-RU" sz="1400" b="1" dirty="0">
                          <a:effectLst/>
                        </a:rPr>
                        <a:t>. (</a:t>
                      </a:r>
                      <a:r>
                        <a:rPr lang="ru-RU" sz="1400" b="1" dirty="0" err="1">
                          <a:effectLst/>
                        </a:rPr>
                        <a:t>Discord</a:t>
                      </a:r>
                      <a:r>
                        <a:rPr lang="ru-RU" sz="1400" b="1" dirty="0">
                          <a:effectLst/>
                        </a:rPr>
                        <a:t>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3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9.30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Сводка от заведующих учебной частью о начале занятий , заменах , больничных листах, чрезвычайных ситуациях и т.п. ( Электронная почта 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3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9.00 -14.00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Осуществление контроля за ходом занятий   зав. учебной частью  , зав. отделениями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(</a:t>
                      </a:r>
                      <a:r>
                        <a:rPr lang="ru-RU" sz="1400" dirty="0" err="1">
                          <a:effectLst/>
                        </a:rPr>
                        <a:t>Discord</a:t>
                      </a:r>
                      <a:r>
                        <a:rPr lang="ru-RU" sz="1400" dirty="0">
                          <a:effectLst/>
                        </a:rPr>
                        <a:t> , МЭШ, </a:t>
                      </a:r>
                      <a:r>
                        <a:rPr lang="ru-RU" sz="1400" dirty="0" err="1">
                          <a:effectLst/>
                        </a:rPr>
                        <a:t>Moodle</a:t>
                      </a:r>
                      <a:r>
                        <a:rPr lang="ru-RU" sz="1400" dirty="0">
                          <a:effectLst/>
                        </a:rPr>
                        <a:t>, прямая трансляция из учебных мастерских)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10.00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Совещание - </a:t>
                      </a:r>
                      <a:r>
                        <a:rPr lang="ru-RU" sz="1400" dirty="0" err="1">
                          <a:effectLst/>
                        </a:rPr>
                        <a:t>вебинар</a:t>
                      </a:r>
                      <a:r>
                        <a:rPr lang="ru-RU" sz="1400" dirty="0">
                          <a:effectLst/>
                        </a:rPr>
                        <a:t> при директоре (</a:t>
                      </a:r>
                      <a:r>
                        <a:rPr lang="ru-RU" sz="1400" dirty="0" err="1">
                          <a:effectLst/>
                        </a:rPr>
                        <a:t>Cisco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WebEx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11.30</a:t>
                      </a:r>
                      <a:endParaRPr lang="ru-RU" sz="1400" dirty="0">
                        <a:effectLst/>
                      </a:endParaRPr>
                    </a:p>
                  </a:txBody>
                  <a:tcPr marL="35557" marR="3555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Сводка о присутствующих на учебных занятиях (АИС-колледж)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14.00-15.30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Работа с документацией, онлайн - консультации, онлайн-справки , </a:t>
                      </a:r>
                      <a:r>
                        <a:rPr lang="ru-RU" sz="1400" dirty="0" smtClean="0">
                          <a:effectLst/>
                        </a:rPr>
                        <a:t>прием онлайн-отчетов </a:t>
                      </a:r>
                      <a:r>
                        <a:rPr lang="ru-RU" sz="1400" dirty="0">
                          <a:effectLst/>
                        </a:rPr>
                        <a:t>и т.п.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3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15.30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Итоговая сводка   о проведенных занятиях, заменах, больничных листах, чрезвычайных ситуациях и т.п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( Электронная почта 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16.00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Совещание </a:t>
                      </a:r>
                      <a:r>
                        <a:rPr lang="ru-RU" sz="1400" dirty="0" err="1">
                          <a:effectLst/>
                        </a:rPr>
                        <a:t>вебинар</a:t>
                      </a:r>
                      <a:r>
                        <a:rPr lang="ru-RU" sz="1400" dirty="0">
                          <a:effectLst/>
                        </a:rPr>
                        <a:t> при директоре (</a:t>
                      </a:r>
                      <a:r>
                        <a:rPr lang="ru-RU" sz="1400" dirty="0" err="1">
                          <a:effectLst/>
                        </a:rPr>
                        <a:t>Cisco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WebEx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615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593465" algn="l"/>
                        </a:tabLst>
                      </a:pPr>
                      <a:r>
                        <a:rPr lang="ru-RU" sz="1400" dirty="0">
                          <a:effectLst/>
                        </a:rPr>
                        <a:t>ЕЖЕНЕДЕЛЬНЫЕ </a:t>
                      </a:r>
                      <a:r>
                        <a:rPr lang="ru-RU" sz="1400" dirty="0" smtClean="0">
                          <a:effectLst/>
                        </a:rPr>
                        <a:t>ИНСТРУКТИВНО-МЕТОДИЧЕСКИЕ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ОНЛАЙН-СОВЕЩАНИЯ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12.00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Методисты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</a:tr>
              <a:tr h="287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12.00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Библиотекари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</a:tr>
              <a:tr h="727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15.30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Зав. отделения 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Заведующие учебной частью </a:t>
                      </a: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</a:tr>
              <a:tr h="413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16.30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Онлайн-совещание с подразделениями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7" marR="3555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449</TotalTime>
  <Words>1499</Words>
  <Application>Microsoft Office PowerPoint</Application>
  <PresentationFormat>Широкоэкранный</PresentationFormat>
  <Paragraphs>248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 3</vt:lpstr>
      <vt:lpstr>Грань</vt:lpstr>
      <vt:lpstr>«Эффективная организация учебного процесса и производственной практики в условиях введения ограниченного режима посещения образовательных организаций» </vt:lpstr>
      <vt:lpstr>«…— Не грусти, — сказала Алисa.  — Рано или поздно все станет понятно, все станет на свои места и выстроится в единую красивую схему, как кружева.  Станет понятно, зачем все было нужно, потому что все будет правильно.»  «Алиса в стране чудес» Льюис Кэрролл </vt:lpstr>
      <vt:lpstr>Презентация PowerPoint</vt:lpstr>
      <vt:lpstr>Презентация PowerPoint</vt:lpstr>
      <vt:lpstr>Организация образовательного процесса </vt:lpstr>
      <vt:lpstr>Мессенджеры </vt:lpstr>
      <vt:lpstr>Педагогические работники </vt:lpstr>
      <vt:lpstr>Циклограмма и контроль   </vt:lpstr>
      <vt:lpstr>Циклограмма  </vt:lpstr>
      <vt:lpstr>Электронный документооборот </vt:lpstr>
      <vt:lpstr>Информативность официального сайта </vt:lpstr>
      <vt:lpstr>Учебная практика </vt:lpstr>
      <vt:lpstr>Производственная практика  (по согласованию с работодателем)</vt:lpstr>
      <vt:lpstr>Алгоритм дистанционного взаимодействия при производственной практике   </vt:lpstr>
      <vt:lpstr>Где размещать материалы для студентов? </vt:lpstr>
      <vt:lpstr>Цифровая образовательная платформа  московских колледжей https://spo.mosmetod.ru/distant</vt:lpstr>
      <vt:lpstr>Библиотека – онлайн </vt:lpstr>
      <vt:lpstr>Мобильные приложения </vt:lpstr>
      <vt:lpstr>Поступить онлайн !</vt:lpstr>
      <vt:lpstr>Воспитательный аспект </vt:lpstr>
      <vt:lpstr>Справка – онлайн </vt:lpstr>
      <vt:lpstr>Анкетирование студентов  и родителей – обратная связь </vt:lpstr>
      <vt:lpstr>Отчетные материалы  сотрудников </vt:lpstr>
      <vt:lpstr>БЛАГОДАРЮ ЗА ВНИМАНИЕ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«Презентация результатов работы  ФУМО СПО 11.00.00 Электроника, радиотехника и системы связи  над проектом «Новый перечень профессий, специальностей СПО»  в рамках федерального проекта «Молодые профессионалы»»</dc:title>
  <dc:creator>Вика</dc:creator>
  <cp:lastModifiedBy>Ирина</cp:lastModifiedBy>
  <cp:revision>44</cp:revision>
  <dcterms:created xsi:type="dcterms:W3CDTF">2019-07-01T06:40:29Z</dcterms:created>
  <dcterms:modified xsi:type="dcterms:W3CDTF">2020-04-13T12:22:25Z</dcterms:modified>
</cp:coreProperties>
</file>