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81" r:id="rId5"/>
    <p:sldId id="318" r:id="rId6"/>
    <p:sldId id="301" r:id="rId7"/>
    <p:sldId id="302" r:id="rId8"/>
    <p:sldId id="300" r:id="rId9"/>
    <p:sldId id="303" r:id="rId10"/>
    <p:sldId id="299" r:id="rId11"/>
    <p:sldId id="304" r:id="rId12"/>
    <p:sldId id="313" r:id="rId13"/>
    <p:sldId id="310" r:id="rId14"/>
    <p:sldId id="319" r:id="rId15"/>
    <p:sldId id="309" r:id="rId16"/>
    <p:sldId id="290" r:id="rId17"/>
    <p:sldId id="257" r:id="rId18"/>
    <p:sldId id="305" r:id="rId19"/>
    <p:sldId id="316" r:id="rId20"/>
    <p:sldId id="317" r:id="rId21"/>
    <p:sldId id="311" r:id="rId22"/>
    <p:sldId id="306" r:id="rId23"/>
    <p:sldId id="307" r:id="rId24"/>
    <p:sldId id="308" r:id="rId25"/>
    <p:sldId id="287" r:id="rId2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929B"/>
    <a:srgbClr val="C88E98"/>
    <a:srgbClr val="248CD2"/>
    <a:srgbClr val="731F1C"/>
    <a:srgbClr val="B2606E"/>
    <a:srgbClr val="AB678E"/>
    <a:srgbClr val="0D3047"/>
    <a:srgbClr val="0B2B41"/>
    <a:srgbClr val="114263"/>
    <a:srgbClr val="401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703" autoAdjust="0"/>
  </p:normalViewPr>
  <p:slideViewPr>
    <p:cSldViewPr snapToGrid="0">
      <p:cViewPr varScale="1">
        <p:scale>
          <a:sx n="115" d="100"/>
          <a:sy n="115" d="100"/>
        </p:scale>
        <p:origin x="198" y="114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EAED0-DDF4-4B25-BF87-5EF2B001F9C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8F2AE2-265F-4F41-906C-A8BF84B54809}">
      <dgm:prSet phldrT="[Текст]" custT="1"/>
      <dgm:spPr/>
      <dgm:t>
        <a:bodyPr/>
        <a:lstStyle/>
        <a:p>
          <a:r>
            <a:rPr lang="ru-RU" sz="1600" dirty="0" smtClean="0"/>
            <a:t>Перенос учебных занятий, требующих использование лабораторного или производственного оборудования на конец учебного года;</a:t>
          </a:r>
          <a:endParaRPr lang="ru-RU" sz="1600" dirty="0"/>
        </a:p>
      </dgm:t>
    </dgm:pt>
    <dgm:pt modelId="{3AEE1FB8-E6C8-4573-B155-7FEA3A0A1CCD}" type="parTrans" cxnId="{F9D40FC4-1796-4718-A2C6-C77600056854}">
      <dgm:prSet/>
      <dgm:spPr/>
      <dgm:t>
        <a:bodyPr/>
        <a:lstStyle/>
        <a:p>
          <a:endParaRPr lang="ru-RU"/>
        </a:p>
      </dgm:t>
    </dgm:pt>
    <dgm:pt modelId="{336B70A8-5B4B-4E3B-9F7B-46448D5A6E69}" type="sibTrans" cxnId="{F9D40FC4-1796-4718-A2C6-C77600056854}">
      <dgm:prSet/>
      <dgm:spPr/>
      <dgm:t>
        <a:bodyPr/>
        <a:lstStyle/>
        <a:p>
          <a:endParaRPr lang="ru-RU"/>
        </a:p>
      </dgm:t>
    </dgm:pt>
    <dgm:pt modelId="{28BF6A25-BBA3-426B-8CB5-C2D3835C30C9}">
      <dgm:prSet custT="1"/>
      <dgm:spPr/>
      <dgm:t>
        <a:bodyPr/>
        <a:lstStyle/>
        <a:p>
          <a:r>
            <a:rPr lang="ru-RU" sz="1600" dirty="0" smtClean="0"/>
            <a:t>Перенос учебной и производственной практики на более поздний период;</a:t>
          </a:r>
          <a:endParaRPr lang="ru-RU" sz="1600" dirty="0"/>
        </a:p>
      </dgm:t>
    </dgm:pt>
    <dgm:pt modelId="{41547985-6D55-47C2-B071-15F01F281355}" type="parTrans" cxnId="{7C20A884-FFEE-4E79-8945-38018CB3BA4B}">
      <dgm:prSet/>
      <dgm:spPr/>
      <dgm:t>
        <a:bodyPr/>
        <a:lstStyle/>
        <a:p>
          <a:endParaRPr lang="ru-RU"/>
        </a:p>
      </dgm:t>
    </dgm:pt>
    <dgm:pt modelId="{ED1C50D3-B702-4BAC-9A3C-3CCCB8C227E2}" type="sibTrans" cxnId="{7C20A884-FFEE-4E79-8945-38018CB3BA4B}">
      <dgm:prSet/>
      <dgm:spPr/>
      <dgm:t>
        <a:bodyPr/>
        <a:lstStyle/>
        <a:p>
          <a:endParaRPr lang="ru-RU"/>
        </a:p>
      </dgm:t>
    </dgm:pt>
    <dgm:pt modelId="{6D5415B8-1CCB-40C0-86EE-6AE1489274F7}">
      <dgm:prSet custT="1"/>
      <dgm:spPr/>
      <dgm:t>
        <a:bodyPr/>
        <a:lstStyle/>
        <a:p>
          <a:r>
            <a:rPr lang="ru-RU" sz="1600" dirty="0" smtClean="0"/>
            <a:t>Объединение сроков реализации производственной, преддипломной практики и периода подготовки к ВКР (в период сложной эпидемиологической обстановки ГИА не проводится на открытых заседаниях)</a:t>
          </a:r>
          <a:endParaRPr lang="ru-RU" sz="1600" dirty="0"/>
        </a:p>
      </dgm:t>
    </dgm:pt>
    <dgm:pt modelId="{AACE18C2-36A5-45A6-B99A-BD64E6861023}" type="parTrans" cxnId="{7C0D6BB9-26B3-4494-ADD5-B7C2E5C80E08}">
      <dgm:prSet/>
      <dgm:spPr/>
      <dgm:t>
        <a:bodyPr/>
        <a:lstStyle/>
        <a:p>
          <a:endParaRPr lang="ru-RU"/>
        </a:p>
      </dgm:t>
    </dgm:pt>
    <dgm:pt modelId="{0A744BDA-2AC5-490A-9A08-AF315C685D6B}" type="sibTrans" cxnId="{7C0D6BB9-26B3-4494-ADD5-B7C2E5C80E08}">
      <dgm:prSet/>
      <dgm:spPr/>
      <dgm:t>
        <a:bodyPr/>
        <a:lstStyle/>
        <a:p>
          <a:endParaRPr lang="ru-RU"/>
        </a:p>
      </dgm:t>
    </dgm:pt>
    <dgm:pt modelId="{8B2B6499-AEC3-4957-81C4-D3F084209792}">
      <dgm:prSet/>
      <dgm:spPr/>
      <dgm:t>
        <a:bodyPr/>
        <a:lstStyle/>
        <a:p>
          <a:r>
            <a:rPr lang="ru-RU" smtClean="0"/>
            <a:t>Предоставление обучающимся плановых каникул (ППКРС -10 недель в учебном году в том числе 2 недели в зимний период, ППСЗ 8-10 недель) но не сказано, когда).</a:t>
          </a:r>
          <a:endParaRPr lang="ru-RU"/>
        </a:p>
      </dgm:t>
    </dgm:pt>
    <dgm:pt modelId="{ED12B228-14E9-4BB6-AB84-FA0A096F41D8}" type="parTrans" cxnId="{CD589930-E814-4DF3-B418-64708EC1E853}">
      <dgm:prSet/>
      <dgm:spPr/>
      <dgm:t>
        <a:bodyPr/>
        <a:lstStyle/>
        <a:p>
          <a:endParaRPr lang="ru-RU"/>
        </a:p>
      </dgm:t>
    </dgm:pt>
    <dgm:pt modelId="{CDE4AD76-7B2E-4422-A559-6A901697C274}" type="sibTrans" cxnId="{CD589930-E814-4DF3-B418-64708EC1E853}">
      <dgm:prSet/>
      <dgm:spPr/>
      <dgm:t>
        <a:bodyPr/>
        <a:lstStyle/>
        <a:p>
          <a:endParaRPr lang="ru-RU"/>
        </a:p>
      </dgm:t>
    </dgm:pt>
    <dgm:pt modelId="{6A516AAE-E4BC-4B39-86B8-21F5BE203D37}">
      <dgm:prSet/>
      <dgm:spPr/>
      <dgm:t>
        <a:bodyPr/>
        <a:lstStyle/>
        <a:p>
          <a:r>
            <a:rPr lang="ru-RU" dirty="0" smtClean="0"/>
            <a:t>Досрочное завершение учебного года и перенос части ОПОП на следующий учебный год</a:t>
          </a:r>
          <a:endParaRPr lang="ru-RU" dirty="0"/>
        </a:p>
      </dgm:t>
    </dgm:pt>
    <dgm:pt modelId="{D7885424-3EAA-4CC2-9C33-0AB7A4D8553C}" type="parTrans" cxnId="{01C4CBE7-0F11-4954-A3FD-F97B473DE254}">
      <dgm:prSet/>
      <dgm:spPr/>
      <dgm:t>
        <a:bodyPr/>
        <a:lstStyle/>
        <a:p>
          <a:endParaRPr lang="ru-RU"/>
        </a:p>
      </dgm:t>
    </dgm:pt>
    <dgm:pt modelId="{9C5956AA-8935-4E2F-B2F5-F301B7731B13}" type="sibTrans" cxnId="{01C4CBE7-0F11-4954-A3FD-F97B473DE254}">
      <dgm:prSet/>
      <dgm:spPr/>
      <dgm:t>
        <a:bodyPr/>
        <a:lstStyle/>
        <a:p>
          <a:endParaRPr lang="ru-RU"/>
        </a:p>
      </dgm:t>
    </dgm:pt>
    <dgm:pt modelId="{430D31A6-0CB9-4B6E-95C7-529539745688}" type="pres">
      <dgm:prSet presAssocID="{DE6EAED0-DDF4-4B25-BF87-5EF2B001F9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05477C-7182-4A80-BB25-B86FEECFFDB4}" type="pres">
      <dgm:prSet presAssocID="{6A516AAE-E4BC-4B39-86B8-21F5BE203D37}" presName="boxAndChildren" presStyleCnt="0"/>
      <dgm:spPr/>
    </dgm:pt>
    <dgm:pt modelId="{CE492EA7-3E29-411A-8B37-C5782E70A4DE}" type="pres">
      <dgm:prSet presAssocID="{6A516AAE-E4BC-4B39-86B8-21F5BE203D37}" presName="parentTextBox" presStyleLbl="node1" presStyleIdx="0" presStyleCnt="5"/>
      <dgm:spPr/>
      <dgm:t>
        <a:bodyPr/>
        <a:lstStyle/>
        <a:p>
          <a:endParaRPr lang="ru-RU"/>
        </a:p>
      </dgm:t>
    </dgm:pt>
    <dgm:pt modelId="{E1D1BEFC-D7C7-4A9D-84D2-C422CBA80409}" type="pres">
      <dgm:prSet presAssocID="{CDE4AD76-7B2E-4422-A559-6A901697C274}" presName="sp" presStyleCnt="0"/>
      <dgm:spPr/>
    </dgm:pt>
    <dgm:pt modelId="{8CCB4119-B6C9-40C0-B4BE-2457764F6C26}" type="pres">
      <dgm:prSet presAssocID="{8B2B6499-AEC3-4957-81C4-D3F084209792}" presName="arrowAndChildren" presStyleCnt="0"/>
      <dgm:spPr/>
    </dgm:pt>
    <dgm:pt modelId="{7E5285C9-B994-4275-9D48-F3056A30A3D3}" type="pres">
      <dgm:prSet presAssocID="{8B2B6499-AEC3-4957-81C4-D3F084209792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EA748FC8-D614-41FD-9594-83B57B5FCB12}" type="pres">
      <dgm:prSet presAssocID="{0A744BDA-2AC5-490A-9A08-AF315C685D6B}" presName="sp" presStyleCnt="0"/>
      <dgm:spPr/>
    </dgm:pt>
    <dgm:pt modelId="{5A2E711A-56E9-4F16-BB3B-1DC7B8762590}" type="pres">
      <dgm:prSet presAssocID="{6D5415B8-1CCB-40C0-86EE-6AE1489274F7}" presName="arrowAndChildren" presStyleCnt="0"/>
      <dgm:spPr/>
    </dgm:pt>
    <dgm:pt modelId="{3B3B3B0D-C0DA-4BFE-9FB6-B5B93857D41C}" type="pres">
      <dgm:prSet presAssocID="{6D5415B8-1CCB-40C0-86EE-6AE1489274F7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949F1829-D56C-4BC5-B77B-4536747A928B}" type="pres">
      <dgm:prSet presAssocID="{ED1C50D3-B702-4BAC-9A3C-3CCCB8C227E2}" presName="sp" presStyleCnt="0"/>
      <dgm:spPr/>
    </dgm:pt>
    <dgm:pt modelId="{0A2A892F-12D2-42B4-AA08-8C9D3AA9212B}" type="pres">
      <dgm:prSet presAssocID="{28BF6A25-BBA3-426B-8CB5-C2D3835C30C9}" presName="arrowAndChildren" presStyleCnt="0"/>
      <dgm:spPr/>
    </dgm:pt>
    <dgm:pt modelId="{0D5E3271-C85F-4865-B995-286F2C377C97}" type="pres">
      <dgm:prSet presAssocID="{28BF6A25-BBA3-426B-8CB5-C2D3835C30C9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84C99DC6-A002-4EF8-BED3-D128A7F2393F}" type="pres">
      <dgm:prSet presAssocID="{336B70A8-5B4B-4E3B-9F7B-46448D5A6E69}" presName="sp" presStyleCnt="0"/>
      <dgm:spPr/>
    </dgm:pt>
    <dgm:pt modelId="{A144D1AB-BAF6-4BFE-8A19-61BE468E0940}" type="pres">
      <dgm:prSet presAssocID="{FD8F2AE2-265F-4F41-906C-A8BF84B54809}" presName="arrowAndChildren" presStyleCnt="0"/>
      <dgm:spPr/>
    </dgm:pt>
    <dgm:pt modelId="{4FD8CC51-845B-4907-B338-BF1FE28F9038}" type="pres">
      <dgm:prSet presAssocID="{FD8F2AE2-265F-4F41-906C-A8BF84B54809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CD589930-E814-4DF3-B418-64708EC1E853}" srcId="{DE6EAED0-DDF4-4B25-BF87-5EF2B001F9CA}" destId="{8B2B6499-AEC3-4957-81C4-D3F084209792}" srcOrd="3" destOrd="0" parTransId="{ED12B228-14E9-4BB6-AB84-FA0A096F41D8}" sibTransId="{CDE4AD76-7B2E-4422-A559-6A901697C274}"/>
    <dgm:cxn modelId="{7C20A884-FFEE-4E79-8945-38018CB3BA4B}" srcId="{DE6EAED0-DDF4-4B25-BF87-5EF2B001F9CA}" destId="{28BF6A25-BBA3-426B-8CB5-C2D3835C30C9}" srcOrd="1" destOrd="0" parTransId="{41547985-6D55-47C2-B071-15F01F281355}" sibTransId="{ED1C50D3-B702-4BAC-9A3C-3CCCB8C227E2}"/>
    <dgm:cxn modelId="{33A28FE5-EE71-48E2-9045-B1EFD312F81F}" type="presOf" srcId="{6A516AAE-E4BC-4B39-86B8-21F5BE203D37}" destId="{CE492EA7-3E29-411A-8B37-C5782E70A4DE}" srcOrd="0" destOrd="0" presId="urn:microsoft.com/office/officeart/2005/8/layout/process4"/>
    <dgm:cxn modelId="{F9D40FC4-1796-4718-A2C6-C77600056854}" srcId="{DE6EAED0-DDF4-4B25-BF87-5EF2B001F9CA}" destId="{FD8F2AE2-265F-4F41-906C-A8BF84B54809}" srcOrd="0" destOrd="0" parTransId="{3AEE1FB8-E6C8-4573-B155-7FEA3A0A1CCD}" sibTransId="{336B70A8-5B4B-4E3B-9F7B-46448D5A6E69}"/>
    <dgm:cxn modelId="{7E216E77-F1E9-426D-8B98-E852B6AE7533}" type="presOf" srcId="{28BF6A25-BBA3-426B-8CB5-C2D3835C30C9}" destId="{0D5E3271-C85F-4865-B995-286F2C377C97}" srcOrd="0" destOrd="0" presId="urn:microsoft.com/office/officeart/2005/8/layout/process4"/>
    <dgm:cxn modelId="{7C0D6BB9-26B3-4494-ADD5-B7C2E5C80E08}" srcId="{DE6EAED0-DDF4-4B25-BF87-5EF2B001F9CA}" destId="{6D5415B8-1CCB-40C0-86EE-6AE1489274F7}" srcOrd="2" destOrd="0" parTransId="{AACE18C2-36A5-45A6-B99A-BD64E6861023}" sibTransId="{0A744BDA-2AC5-490A-9A08-AF315C685D6B}"/>
    <dgm:cxn modelId="{1908BAAE-8084-4155-9EFD-EF25D58CDD6E}" type="presOf" srcId="{8B2B6499-AEC3-4957-81C4-D3F084209792}" destId="{7E5285C9-B994-4275-9D48-F3056A30A3D3}" srcOrd="0" destOrd="0" presId="urn:microsoft.com/office/officeart/2005/8/layout/process4"/>
    <dgm:cxn modelId="{943FD286-CD2E-44CE-8252-9B2B90FEDA71}" type="presOf" srcId="{6D5415B8-1CCB-40C0-86EE-6AE1489274F7}" destId="{3B3B3B0D-C0DA-4BFE-9FB6-B5B93857D41C}" srcOrd="0" destOrd="0" presId="urn:microsoft.com/office/officeart/2005/8/layout/process4"/>
    <dgm:cxn modelId="{D9952223-1CC7-4D6E-8DD8-CDEB59DEF269}" type="presOf" srcId="{FD8F2AE2-265F-4F41-906C-A8BF84B54809}" destId="{4FD8CC51-845B-4907-B338-BF1FE28F9038}" srcOrd="0" destOrd="0" presId="urn:microsoft.com/office/officeart/2005/8/layout/process4"/>
    <dgm:cxn modelId="{909CED30-D5C8-4180-910E-870D39DE43A9}" type="presOf" srcId="{DE6EAED0-DDF4-4B25-BF87-5EF2B001F9CA}" destId="{430D31A6-0CB9-4B6E-95C7-529539745688}" srcOrd="0" destOrd="0" presId="urn:microsoft.com/office/officeart/2005/8/layout/process4"/>
    <dgm:cxn modelId="{01C4CBE7-0F11-4954-A3FD-F97B473DE254}" srcId="{DE6EAED0-DDF4-4B25-BF87-5EF2B001F9CA}" destId="{6A516AAE-E4BC-4B39-86B8-21F5BE203D37}" srcOrd="4" destOrd="0" parTransId="{D7885424-3EAA-4CC2-9C33-0AB7A4D8553C}" sibTransId="{9C5956AA-8935-4E2F-B2F5-F301B7731B13}"/>
    <dgm:cxn modelId="{AB7DCB05-1A5E-4FE8-A846-B537FED23917}" type="presParOf" srcId="{430D31A6-0CB9-4B6E-95C7-529539745688}" destId="{1A05477C-7182-4A80-BB25-B86FEECFFDB4}" srcOrd="0" destOrd="0" presId="urn:microsoft.com/office/officeart/2005/8/layout/process4"/>
    <dgm:cxn modelId="{74502587-A07C-4B74-B1C1-0483FE37D956}" type="presParOf" srcId="{1A05477C-7182-4A80-BB25-B86FEECFFDB4}" destId="{CE492EA7-3E29-411A-8B37-C5782E70A4DE}" srcOrd="0" destOrd="0" presId="urn:microsoft.com/office/officeart/2005/8/layout/process4"/>
    <dgm:cxn modelId="{896B2115-61AB-4926-AFAB-97A9B1C4E750}" type="presParOf" srcId="{430D31A6-0CB9-4B6E-95C7-529539745688}" destId="{E1D1BEFC-D7C7-4A9D-84D2-C422CBA80409}" srcOrd="1" destOrd="0" presId="urn:microsoft.com/office/officeart/2005/8/layout/process4"/>
    <dgm:cxn modelId="{25F517ED-F646-4804-B972-3832CCD16D72}" type="presParOf" srcId="{430D31A6-0CB9-4B6E-95C7-529539745688}" destId="{8CCB4119-B6C9-40C0-B4BE-2457764F6C26}" srcOrd="2" destOrd="0" presId="urn:microsoft.com/office/officeart/2005/8/layout/process4"/>
    <dgm:cxn modelId="{12BFF8E9-61DD-4E47-92A5-5F825F8349E2}" type="presParOf" srcId="{8CCB4119-B6C9-40C0-B4BE-2457764F6C26}" destId="{7E5285C9-B994-4275-9D48-F3056A30A3D3}" srcOrd="0" destOrd="0" presId="urn:microsoft.com/office/officeart/2005/8/layout/process4"/>
    <dgm:cxn modelId="{59F8E56B-EBA0-4336-983C-7F7444E998E8}" type="presParOf" srcId="{430D31A6-0CB9-4B6E-95C7-529539745688}" destId="{EA748FC8-D614-41FD-9594-83B57B5FCB12}" srcOrd="3" destOrd="0" presId="urn:microsoft.com/office/officeart/2005/8/layout/process4"/>
    <dgm:cxn modelId="{1B7AFAFF-DDF8-4B52-BDB7-DCDEA5F9F605}" type="presParOf" srcId="{430D31A6-0CB9-4B6E-95C7-529539745688}" destId="{5A2E711A-56E9-4F16-BB3B-1DC7B8762590}" srcOrd="4" destOrd="0" presId="urn:microsoft.com/office/officeart/2005/8/layout/process4"/>
    <dgm:cxn modelId="{D563F4C5-8635-4E2C-A5FC-1BC1F52FADCF}" type="presParOf" srcId="{5A2E711A-56E9-4F16-BB3B-1DC7B8762590}" destId="{3B3B3B0D-C0DA-4BFE-9FB6-B5B93857D41C}" srcOrd="0" destOrd="0" presId="urn:microsoft.com/office/officeart/2005/8/layout/process4"/>
    <dgm:cxn modelId="{F7CE0605-38DB-417B-972C-C66FA9081E9A}" type="presParOf" srcId="{430D31A6-0CB9-4B6E-95C7-529539745688}" destId="{949F1829-D56C-4BC5-B77B-4536747A928B}" srcOrd="5" destOrd="0" presId="urn:microsoft.com/office/officeart/2005/8/layout/process4"/>
    <dgm:cxn modelId="{0577E131-FBC1-45A3-8DB5-0939AF3B7041}" type="presParOf" srcId="{430D31A6-0CB9-4B6E-95C7-529539745688}" destId="{0A2A892F-12D2-42B4-AA08-8C9D3AA9212B}" srcOrd="6" destOrd="0" presId="urn:microsoft.com/office/officeart/2005/8/layout/process4"/>
    <dgm:cxn modelId="{A0B39981-746B-45BD-AE16-2413F4226966}" type="presParOf" srcId="{0A2A892F-12D2-42B4-AA08-8C9D3AA9212B}" destId="{0D5E3271-C85F-4865-B995-286F2C377C97}" srcOrd="0" destOrd="0" presId="urn:microsoft.com/office/officeart/2005/8/layout/process4"/>
    <dgm:cxn modelId="{A50BA9F6-7251-4393-ADC9-5BC0271F671D}" type="presParOf" srcId="{430D31A6-0CB9-4B6E-95C7-529539745688}" destId="{84C99DC6-A002-4EF8-BED3-D128A7F2393F}" srcOrd="7" destOrd="0" presId="urn:microsoft.com/office/officeart/2005/8/layout/process4"/>
    <dgm:cxn modelId="{8EFAFAE8-3908-4DF5-9840-C04818D5D0F7}" type="presParOf" srcId="{430D31A6-0CB9-4B6E-95C7-529539745688}" destId="{A144D1AB-BAF6-4BFE-8A19-61BE468E0940}" srcOrd="8" destOrd="0" presId="urn:microsoft.com/office/officeart/2005/8/layout/process4"/>
    <dgm:cxn modelId="{6FC21D1F-7C8E-4046-93F5-14143A326630}" type="presParOf" srcId="{A144D1AB-BAF6-4BFE-8A19-61BE468E0940}" destId="{4FD8CC51-845B-4907-B338-BF1FE28F903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1D5774-93A8-4212-AE91-905EE76CA90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3D9843-8031-4C4B-B219-47F5594F115C}" type="pres">
      <dgm:prSet presAssocID="{BA1D5774-93A8-4212-AE91-905EE76CA9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29FAB10-224D-44F4-B046-D48026C7682F}" type="presOf" srcId="{BA1D5774-93A8-4212-AE91-905EE76CA903}" destId="{973D9843-8031-4C4B-B219-47F5594F115C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B723A5-9FED-4CB9-828E-05B5DED56F5B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494F17-80BE-4CA8-9EAA-0C1380B51E06}">
      <dgm:prSet phldrT="[Текст]"/>
      <dgm:spPr/>
      <dgm:t>
        <a:bodyPr/>
        <a:lstStyle/>
        <a:p>
          <a:r>
            <a:rPr lang="ru-RU" dirty="0" smtClean="0"/>
            <a:t>ИУП предполагает возможность освобождения, обучающегося от необходимости обязательного посещения занятий по расписанию;</a:t>
          </a:r>
          <a:endParaRPr lang="ru-RU" dirty="0"/>
        </a:p>
      </dgm:t>
    </dgm:pt>
    <dgm:pt modelId="{D9439CC5-C03D-4456-B14B-83F3FACC00A5}" type="parTrans" cxnId="{5440795D-8148-4919-9C99-DAC805466A00}">
      <dgm:prSet/>
      <dgm:spPr/>
      <dgm:t>
        <a:bodyPr/>
        <a:lstStyle/>
        <a:p>
          <a:endParaRPr lang="ru-RU"/>
        </a:p>
      </dgm:t>
    </dgm:pt>
    <dgm:pt modelId="{9EB1FF8E-A392-4977-89CD-C490F8C2DA4B}" type="sibTrans" cxnId="{5440795D-8148-4919-9C99-DAC805466A00}">
      <dgm:prSet/>
      <dgm:spPr/>
      <dgm:t>
        <a:bodyPr/>
        <a:lstStyle/>
        <a:p>
          <a:endParaRPr lang="ru-RU"/>
        </a:p>
      </dgm:t>
    </dgm:pt>
    <dgm:pt modelId="{E215D20C-E15C-415F-983A-4DF6EE1459C3}">
      <dgm:prSet phldrT="[Текст]"/>
      <dgm:spPr/>
      <dgm:t>
        <a:bodyPr/>
        <a:lstStyle/>
        <a:p>
          <a:r>
            <a:rPr lang="ru-RU" dirty="0" smtClean="0"/>
            <a:t>индивидуальный учебный план разрабатывается для одного или группы обучающихся;</a:t>
          </a:r>
          <a:endParaRPr lang="ru-RU" dirty="0"/>
        </a:p>
      </dgm:t>
    </dgm:pt>
    <dgm:pt modelId="{83276F24-C29C-408F-B61E-C736BFC480EC}" type="parTrans" cxnId="{D2AD7E89-B92E-4A62-B064-661C130CD802}">
      <dgm:prSet/>
      <dgm:spPr/>
      <dgm:t>
        <a:bodyPr/>
        <a:lstStyle/>
        <a:p>
          <a:endParaRPr lang="ru-RU"/>
        </a:p>
      </dgm:t>
    </dgm:pt>
    <dgm:pt modelId="{FBFFAAA5-EE2B-45AD-B68B-602C940CE7CA}" type="sibTrans" cxnId="{D2AD7E89-B92E-4A62-B064-661C130CD802}">
      <dgm:prSet/>
      <dgm:spPr/>
      <dgm:t>
        <a:bodyPr/>
        <a:lstStyle/>
        <a:p>
          <a:endParaRPr lang="ru-RU"/>
        </a:p>
      </dgm:t>
    </dgm:pt>
    <dgm:pt modelId="{6AC1EAFB-74AB-41CB-AF96-5628F158550E}">
      <dgm:prSet/>
      <dgm:spPr/>
      <dgm:t>
        <a:bodyPr/>
        <a:lstStyle/>
        <a:p>
          <a:r>
            <a:rPr lang="ru-RU" smtClean="0"/>
            <a:t>перевод обучающихся на ИУП осуществляется с целью создания благоприятных условий для самостоятельного усвоения дисциплин, МДК, ПМ и осуществления трудовой деятельности;</a:t>
          </a:r>
          <a:endParaRPr lang="ru-RU"/>
        </a:p>
      </dgm:t>
    </dgm:pt>
    <dgm:pt modelId="{41D666F6-9588-443F-9432-139FF4BD017A}" type="parTrans" cxnId="{12539070-9EA1-4EEF-9DAB-3EF1587D7DEC}">
      <dgm:prSet/>
      <dgm:spPr/>
      <dgm:t>
        <a:bodyPr/>
        <a:lstStyle/>
        <a:p>
          <a:endParaRPr lang="ru-RU"/>
        </a:p>
      </dgm:t>
    </dgm:pt>
    <dgm:pt modelId="{8BC082DE-2358-41F0-A5CD-DF25E069AF4E}" type="sibTrans" cxnId="{12539070-9EA1-4EEF-9DAB-3EF1587D7DEC}">
      <dgm:prSet/>
      <dgm:spPr/>
      <dgm:t>
        <a:bodyPr/>
        <a:lstStyle/>
        <a:p>
          <a:endParaRPr lang="ru-RU"/>
        </a:p>
      </dgm:t>
    </dgm:pt>
    <dgm:pt modelId="{9932D4CC-27FE-4753-860E-8B9B68279DEB}">
      <dgm:prSet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ИУП, в том числе ускоренное обучение, может реализовываться при сочетании различных форм обучения, в том числе с применением электронного обучения.</a:t>
          </a:r>
          <a:endParaRPr lang="ru-RU" sz="2000" b="1" dirty="0">
            <a:solidFill>
              <a:srgbClr val="C00000"/>
            </a:solidFill>
          </a:endParaRPr>
        </a:p>
      </dgm:t>
    </dgm:pt>
    <dgm:pt modelId="{BF9278A4-A7C1-4557-A98D-892F0411E76B}" type="parTrans" cxnId="{07FD9BFD-DCF4-4BD9-A4B8-87EFA0097E29}">
      <dgm:prSet/>
      <dgm:spPr/>
      <dgm:t>
        <a:bodyPr/>
        <a:lstStyle/>
        <a:p>
          <a:endParaRPr lang="ru-RU"/>
        </a:p>
      </dgm:t>
    </dgm:pt>
    <dgm:pt modelId="{93ECDD01-33B2-4BAC-97FE-BAC0D5A76364}" type="sibTrans" cxnId="{07FD9BFD-DCF4-4BD9-A4B8-87EFA0097E29}">
      <dgm:prSet/>
      <dgm:spPr/>
      <dgm:t>
        <a:bodyPr/>
        <a:lstStyle/>
        <a:p>
          <a:endParaRPr lang="ru-RU"/>
        </a:p>
      </dgm:t>
    </dgm:pt>
    <dgm:pt modelId="{85E3A3D3-FB83-4DE4-B0C6-1E94EFC58EA0}" type="pres">
      <dgm:prSet presAssocID="{4AB723A5-9FED-4CB9-828E-05B5DED56F5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1C3303-2816-45FD-A085-2812299C36B8}" type="pres">
      <dgm:prSet presAssocID="{4AB723A5-9FED-4CB9-828E-05B5DED56F5B}" presName="dummyMaxCanvas" presStyleCnt="0">
        <dgm:presLayoutVars/>
      </dgm:prSet>
      <dgm:spPr/>
    </dgm:pt>
    <dgm:pt modelId="{0FDD2266-E199-4DE5-BCF1-2420985AA441}" type="pres">
      <dgm:prSet presAssocID="{4AB723A5-9FED-4CB9-828E-05B5DED56F5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DECC4-445A-4E3C-953F-81FA044544F4}" type="pres">
      <dgm:prSet presAssocID="{4AB723A5-9FED-4CB9-828E-05B5DED56F5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5539F-84C1-4232-8AFD-F79E8EB01FC5}" type="pres">
      <dgm:prSet presAssocID="{4AB723A5-9FED-4CB9-828E-05B5DED56F5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332B8-3A93-411C-AB4F-AE374C35840E}" type="pres">
      <dgm:prSet presAssocID="{4AB723A5-9FED-4CB9-828E-05B5DED56F5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64DA6-6ABE-4BA8-9698-E698ACF36EC1}" type="pres">
      <dgm:prSet presAssocID="{4AB723A5-9FED-4CB9-828E-05B5DED56F5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13EEF-FF2D-4E4B-81A6-26532176D808}" type="pres">
      <dgm:prSet presAssocID="{4AB723A5-9FED-4CB9-828E-05B5DED56F5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2C87D-DC65-4C87-A0A9-69DA267396A2}" type="pres">
      <dgm:prSet presAssocID="{4AB723A5-9FED-4CB9-828E-05B5DED56F5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408DD-1017-4B8A-A7F2-B9217A9A6474}" type="pres">
      <dgm:prSet presAssocID="{4AB723A5-9FED-4CB9-828E-05B5DED56F5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5A37B-DD9E-45EB-A17E-5142E7C50596}" type="pres">
      <dgm:prSet presAssocID="{4AB723A5-9FED-4CB9-828E-05B5DED56F5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63AC3-7310-4033-8E0F-7EE2A26125CF}" type="pres">
      <dgm:prSet presAssocID="{4AB723A5-9FED-4CB9-828E-05B5DED56F5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2D699-AD42-4058-8350-4E5F5E02284F}" type="pres">
      <dgm:prSet presAssocID="{4AB723A5-9FED-4CB9-828E-05B5DED56F5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132E11-C07E-4E15-9D19-5B365277DE7F}" type="presOf" srcId="{6AC1EAFB-74AB-41CB-AF96-5628F158550E}" destId="{1575539F-84C1-4232-8AFD-F79E8EB01FC5}" srcOrd="0" destOrd="0" presId="urn:microsoft.com/office/officeart/2005/8/layout/vProcess5"/>
    <dgm:cxn modelId="{B70EB130-C1D8-4070-94DA-296F2902C507}" type="presOf" srcId="{FF494F17-80BE-4CA8-9EAA-0C1380B51E06}" destId="{0FDD2266-E199-4DE5-BCF1-2420985AA441}" srcOrd="0" destOrd="0" presId="urn:microsoft.com/office/officeart/2005/8/layout/vProcess5"/>
    <dgm:cxn modelId="{3510238A-6BDA-438D-A725-C43ECE4D93B9}" type="presOf" srcId="{8BC082DE-2358-41F0-A5CD-DF25E069AF4E}" destId="{91B2C87D-DC65-4C87-A0A9-69DA267396A2}" srcOrd="0" destOrd="0" presId="urn:microsoft.com/office/officeart/2005/8/layout/vProcess5"/>
    <dgm:cxn modelId="{12539070-9EA1-4EEF-9DAB-3EF1587D7DEC}" srcId="{4AB723A5-9FED-4CB9-828E-05B5DED56F5B}" destId="{6AC1EAFB-74AB-41CB-AF96-5628F158550E}" srcOrd="2" destOrd="0" parTransId="{41D666F6-9588-443F-9432-139FF4BD017A}" sibTransId="{8BC082DE-2358-41F0-A5CD-DF25E069AF4E}"/>
    <dgm:cxn modelId="{D2AD7E89-B92E-4A62-B064-661C130CD802}" srcId="{4AB723A5-9FED-4CB9-828E-05B5DED56F5B}" destId="{E215D20C-E15C-415F-983A-4DF6EE1459C3}" srcOrd="1" destOrd="0" parTransId="{83276F24-C29C-408F-B61E-C736BFC480EC}" sibTransId="{FBFFAAA5-EE2B-45AD-B68B-602C940CE7CA}"/>
    <dgm:cxn modelId="{C866ECDA-D0F9-4167-8CAE-6B4F52EE654E}" type="presOf" srcId="{9EB1FF8E-A392-4977-89CD-C490F8C2DA4B}" destId="{F5564DA6-6ABE-4BA8-9698-E698ACF36EC1}" srcOrd="0" destOrd="0" presId="urn:microsoft.com/office/officeart/2005/8/layout/vProcess5"/>
    <dgm:cxn modelId="{F5E74473-81B6-467E-B06F-8891A546FC23}" type="presOf" srcId="{FF494F17-80BE-4CA8-9EAA-0C1380B51E06}" destId="{B78408DD-1017-4B8A-A7F2-B9217A9A6474}" srcOrd="1" destOrd="0" presId="urn:microsoft.com/office/officeart/2005/8/layout/vProcess5"/>
    <dgm:cxn modelId="{8367DFA2-A439-464A-9E5D-32B4CC0BA90D}" type="presOf" srcId="{9932D4CC-27FE-4753-860E-8B9B68279DEB}" destId="{3D32D699-AD42-4058-8350-4E5F5E02284F}" srcOrd="1" destOrd="0" presId="urn:microsoft.com/office/officeart/2005/8/layout/vProcess5"/>
    <dgm:cxn modelId="{09FF66E4-17CD-403C-90CE-166075C51DC2}" type="presOf" srcId="{9932D4CC-27FE-4753-860E-8B9B68279DEB}" destId="{6B5332B8-3A93-411C-AB4F-AE374C35840E}" srcOrd="0" destOrd="0" presId="urn:microsoft.com/office/officeart/2005/8/layout/vProcess5"/>
    <dgm:cxn modelId="{9EAF9C2C-1B8D-4CA1-BC15-FFD0AB7213A8}" type="presOf" srcId="{6AC1EAFB-74AB-41CB-AF96-5628F158550E}" destId="{A9263AC3-7310-4033-8E0F-7EE2A26125CF}" srcOrd="1" destOrd="0" presId="urn:microsoft.com/office/officeart/2005/8/layout/vProcess5"/>
    <dgm:cxn modelId="{5440795D-8148-4919-9C99-DAC805466A00}" srcId="{4AB723A5-9FED-4CB9-828E-05B5DED56F5B}" destId="{FF494F17-80BE-4CA8-9EAA-0C1380B51E06}" srcOrd="0" destOrd="0" parTransId="{D9439CC5-C03D-4456-B14B-83F3FACC00A5}" sibTransId="{9EB1FF8E-A392-4977-89CD-C490F8C2DA4B}"/>
    <dgm:cxn modelId="{1649F23F-18F4-47EA-A977-FE1BF5425121}" type="presOf" srcId="{E215D20C-E15C-415F-983A-4DF6EE1459C3}" destId="{D13DECC4-445A-4E3C-953F-81FA044544F4}" srcOrd="0" destOrd="0" presId="urn:microsoft.com/office/officeart/2005/8/layout/vProcess5"/>
    <dgm:cxn modelId="{07FD9BFD-DCF4-4BD9-A4B8-87EFA0097E29}" srcId="{4AB723A5-9FED-4CB9-828E-05B5DED56F5B}" destId="{9932D4CC-27FE-4753-860E-8B9B68279DEB}" srcOrd="3" destOrd="0" parTransId="{BF9278A4-A7C1-4557-A98D-892F0411E76B}" sibTransId="{93ECDD01-33B2-4BAC-97FE-BAC0D5A76364}"/>
    <dgm:cxn modelId="{64B026FF-FE2F-4543-87E8-CDAA5EA1D4FF}" type="presOf" srcId="{E215D20C-E15C-415F-983A-4DF6EE1459C3}" destId="{9425A37B-DD9E-45EB-A17E-5142E7C50596}" srcOrd="1" destOrd="0" presId="urn:microsoft.com/office/officeart/2005/8/layout/vProcess5"/>
    <dgm:cxn modelId="{337E2CCD-D3DE-41D9-AECF-00206A5759E6}" type="presOf" srcId="{FBFFAAA5-EE2B-45AD-B68B-602C940CE7CA}" destId="{C9713EEF-FF2D-4E4B-81A6-26532176D808}" srcOrd="0" destOrd="0" presId="urn:microsoft.com/office/officeart/2005/8/layout/vProcess5"/>
    <dgm:cxn modelId="{CA38F49F-3FFD-436E-BE59-D69F1DF18569}" type="presOf" srcId="{4AB723A5-9FED-4CB9-828E-05B5DED56F5B}" destId="{85E3A3D3-FB83-4DE4-B0C6-1E94EFC58EA0}" srcOrd="0" destOrd="0" presId="urn:microsoft.com/office/officeart/2005/8/layout/vProcess5"/>
    <dgm:cxn modelId="{F4FF4FA0-7AE3-4248-8E9D-C6679A151F77}" type="presParOf" srcId="{85E3A3D3-FB83-4DE4-B0C6-1E94EFC58EA0}" destId="{5C1C3303-2816-45FD-A085-2812299C36B8}" srcOrd="0" destOrd="0" presId="urn:microsoft.com/office/officeart/2005/8/layout/vProcess5"/>
    <dgm:cxn modelId="{803F9F01-8C6D-4AAD-AEA5-F9FC88C8AD0B}" type="presParOf" srcId="{85E3A3D3-FB83-4DE4-B0C6-1E94EFC58EA0}" destId="{0FDD2266-E199-4DE5-BCF1-2420985AA441}" srcOrd="1" destOrd="0" presId="urn:microsoft.com/office/officeart/2005/8/layout/vProcess5"/>
    <dgm:cxn modelId="{505D645E-548A-4C4B-B6F0-FB4893DE5F42}" type="presParOf" srcId="{85E3A3D3-FB83-4DE4-B0C6-1E94EFC58EA0}" destId="{D13DECC4-445A-4E3C-953F-81FA044544F4}" srcOrd="2" destOrd="0" presId="urn:microsoft.com/office/officeart/2005/8/layout/vProcess5"/>
    <dgm:cxn modelId="{0C04F8D5-6E3A-4D2C-9E00-A92ADCCDEBF5}" type="presParOf" srcId="{85E3A3D3-FB83-4DE4-B0C6-1E94EFC58EA0}" destId="{1575539F-84C1-4232-8AFD-F79E8EB01FC5}" srcOrd="3" destOrd="0" presId="urn:microsoft.com/office/officeart/2005/8/layout/vProcess5"/>
    <dgm:cxn modelId="{6ED31503-A933-44EC-8A6B-CDD74365EE91}" type="presParOf" srcId="{85E3A3D3-FB83-4DE4-B0C6-1E94EFC58EA0}" destId="{6B5332B8-3A93-411C-AB4F-AE374C35840E}" srcOrd="4" destOrd="0" presId="urn:microsoft.com/office/officeart/2005/8/layout/vProcess5"/>
    <dgm:cxn modelId="{6C1A600D-6A46-4F6B-90A0-3DB0D5120F8A}" type="presParOf" srcId="{85E3A3D3-FB83-4DE4-B0C6-1E94EFC58EA0}" destId="{F5564DA6-6ABE-4BA8-9698-E698ACF36EC1}" srcOrd="5" destOrd="0" presId="urn:microsoft.com/office/officeart/2005/8/layout/vProcess5"/>
    <dgm:cxn modelId="{F094AF67-3B96-4BB8-88DC-6A281A6AFEB1}" type="presParOf" srcId="{85E3A3D3-FB83-4DE4-B0C6-1E94EFC58EA0}" destId="{C9713EEF-FF2D-4E4B-81A6-26532176D808}" srcOrd="6" destOrd="0" presId="urn:microsoft.com/office/officeart/2005/8/layout/vProcess5"/>
    <dgm:cxn modelId="{0DB3A44A-28B3-42A5-865F-B15E947ED74A}" type="presParOf" srcId="{85E3A3D3-FB83-4DE4-B0C6-1E94EFC58EA0}" destId="{91B2C87D-DC65-4C87-A0A9-69DA267396A2}" srcOrd="7" destOrd="0" presId="urn:microsoft.com/office/officeart/2005/8/layout/vProcess5"/>
    <dgm:cxn modelId="{7C596770-8292-4D1F-B021-C64CFD7AC298}" type="presParOf" srcId="{85E3A3D3-FB83-4DE4-B0C6-1E94EFC58EA0}" destId="{B78408DD-1017-4B8A-A7F2-B9217A9A6474}" srcOrd="8" destOrd="0" presId="urn:microsoft.com/office/officeart/2005/8/layout/vProcess5"/>
    <dgm:cxn modelId="{45A6F671-077D-4D05-9E74-DC7867F40B56}" type="presParOf" srcId="{85E3A3D3-FB83-4DE4-B0C6-1E94EFC58EA0}" destId="{9425A37B-DD9E-45EB-A17E-5142E7C50596}" srcOrd="9" destOrd="0" presId="urn:microsoft.com/office/officeart/2005/8/layout/vProcess5"/>
    <dgm:cxn modelId="{38D61C58-BA67-49E5-8864-DA4247E390A7}" type="presParOf" srcId="{85E3A3D3-FB83-4DE4-B0C6-1E94EFC58EA0}" destId="{A9263AC3-7310-4033-8E0F-7EE2A26125CF}" srcOrd="10" destOrd="0" presId="urn:microsoft.com/office/officeart/2005/8/layout/vProcess5"/>
    <dgm:cxn modelId="{DC01BE20-DA47-4EA5-AB99-3E7273BED4BE}" type="presParOf" srcId="{85E3A3D3-FB83-4DE4-B0C6-1E94EFC58EA0}" destId="{3D32D699-AD42-4058-8350-4E5F5E02284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1BB18D-61C9-4D57-8A63-536B232003ED}" type="doc">
      <dgm:prSet loTypeId="urn:microsoft.com/office/officeart/2005/8/layout/matrix2" loCatId="matrix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E57F3E-B952-44E8-BBF0-DB75827730E5}">
      <dgm:prSet phldrT="[Текст]"/>
      <dgm:spPr/>
      <dgm:t>
        <a:bodyPr/>
        <a:lstStyle/>
        <a:p>
          <a:r>
            <a:rPr lang="ru-RU" dirty="0" smtClean="0"/>
            <a:t>после завершения программы ППКРС и при переходе на программу ППСЗ;</a:t>
          </a:r>
          <a:endParaRPr lang="ru-RU" dirty="0"/>
        </a:p>
      </dgm:t>
    </dgm:pt>
    <dgm:pt modelId="{D5D830E5-A6E2-496C-BCE8-4D558BF27FF1}" type="parTrans" cxnId="{EC741540-5C09-4493-B9DB-471926AEE9BD}">
      <dgm:prSet/>
      <dgm:spPr/>
      <dgm:t>
        <a:bodyPr/>
        <a:lstStyle/>
        <a:p>
          <a:endParaRPr lang="ru-RU"/>
        </a:p>
      </dgm:t>
    </dgm:pt>
    <dgm:pt modelId="{6936B78B-8272-4F2F-81A0-731FB8D5D4A3}" type="sibTrans" cxnId="{EC741540-5C09-4493-B9DB-471926AEE9BD}">
      <dgm:prSet/>
      <dgm:spPr/>
      <dgm:t>
        <a:bodyPr/>
        <a:lstStyle/>
        <a:p>
          <a:endParaRPr lang="ru-RU"/>
        </a:p>
      </dgm:t>
    </dgm:pt>
    <dgm:pt modelId="{A3108DE9-1AA1-4CDE-BAC5-E7281755DB4C}">
      <dgm:prSet phldrT="[Текст]"/>
      <dgm:spPr/>
      <dgm:t>
        <a:bodyPr/>
        <a:lstStyle/>
        <a:p>
          <a:r>
            <a:rPr lang="ru-RU" dirty="0" smtClean="0"/>
            <a:t>при ускоренном обучении на очно-заочном отделении студента работающего по профилю специальности;</a:t>
          </a:r>
          <a:endParaRPr lang="ru-RU" dirty="0"/>
        </a:p>
      </dgm:t>
    </dgm:pt>
    <dgm:pt modelId="{26A50C8B-4D86-4DDC-89CA-E0D054BAA8F6}" type="parTrans" cxnId="{BA6884BF-E35F-4998-A9F7-E92170683F4A}">
      <dgm:prSet/>
      <dgm:spPr/>
      <dgm:t>
        <a:bodyPr/>
        <a:lstStyle/>
        <a:p>
          <a:endParaRPr lang="ru-RU"/>
        </a:p>
      </dgm:t>
    </dgm:pt>
    <dgm:pt modelId="{99F14955-54B9-46EF-9231-BD95B2098D6C}" type="sibTrans" cxnId="{BA6884BF-E35F-4998-A9F7-E92170683F4A}">
      <dgm:prSet/>
      <dgm:spPr/>
      <dgm:t>
        <a:bodyPr/>
        <a:lstStyle/>
        <a:p>
          <a:endParaRPr lang="ru-RU"/>
        </a:p>
      </dgm:t>
    </dgm:pt>
    <dgm:pt modelId="{8EC68CD8-58E4-47EC-9292-CD91A1E01BCF}">
      <dgm:prSet phldrT="[Текст]" phldr="1"/>
      <dgm:spPr/>
      <dgm:t>
        <a:bodyPr/>
        <a:lstStyle/>
        <a:p>
          <a:endParaRPr lang="ru-RU"/>
        </a:p>
      </dgm:t>
    </dgm:pt>
    <dgm:pt modelId="{3BAA4243-B5B9-4ED3-8AFC-943898D1C514}" type="parTrans" cxnId="{7D4B29AD-7DF6-42CB-82F9-2FF9E8A935BB}">
      <dgm:prSet/>
      <dgm:spPr/>
      <dgm:t>
        <a:bodyPr/>
        <a:lstStyle/>
        <a:p>
          <a:endParaRPr lang="ru-RU"/>
        </a:p>
      </dgm:t>
    </dgm:pt>
    <dgm:pt modelId="{C7FCDEB2-1EF4-41AC-8B90-CC2A02B75FBA}" type="sibTrans" cxnId="{7D4B29AD-7DF6-42CB-82F9-2FF9E8A935BB}">
      <dgm:prSet/>
      <dgm:spPr/>
      <dgm:t>
        <a:bodyPr/>
        <a:lstStyle/>
        <a:p>
          <a:endParaRPr lang="ru-RU"/>
        </a:p>
      </dgm:t>
    </dgm:pt>
    <dgm:pt modelId="{C818B2E8-F023-4C82-936D-E6160F5F5F64}">
      <dgm:prSet phldrT="[Текст]" phldr="1"/>
      <dgm:spPr/>
      <dgm:t>
        <a:bodyPr/>
        <a:lstStyle/>
        <a:p>
          <a:endParaRPr lang="ru-RU"/>
        </a:p>
      </dgm:t>
    </dgm:pt>
    <dgm:pt modelId="{30AC7242-1465-4C9E-8286-73F0D876307A}" type="parTrans" cxnId="{E078B7D7-6F32-47EE-A588-DB3B6369283C}">
      <dgm:prSet/>
      <dgm:spPr/>
      <dgm:t>
        <a:bodyPr/>
        <a:lstStyle/>
        <a:p>
          <a:endParaRPr lang="ru-RU"/>
        </a:p>
      </dgm:t>
    </dgm:pt>
    <dgm:pt modelId="{8B5AAFA8-D38E-43BD-B60B-4E483E61D74C}" type="sibTrans" cxnId="{E078B7D7-6F32-47EE-A588-DB3B6369283C}">
      <dgm:prSet/>
      <dgm:spPr/>
      <dgm:t>
        <a:bodyPr/>
        <a:lstStyle/>
        <a:p>
          <a:endParaRPr lang="ru-RU"/>
        </a:p>
      </dgm:t>
    </dgm:pt>
    <dgm:pt modelId="{6C8F46A3-9E44-4E9C-9539-1CDB61ED9B5A}">
      <dgm:prSet/>
      <dgm:spPr/>
      <dgm:t>
        <a:bodyPr/>
        <a:lstStyle/>
        <a:p>
          <a:r>
            <a:rPr lang="ru-RU" smtClean="0"/>
            <a:t>- при параллельном освоении двух образовательных программ;</a:t>
          </a:r>
          <a:endParaRPr lang="ru-RU"/>
        </a:p>
      </dgm:t>
    </dgm:pt>
    <dgm:pt modelId="{FDFF8AD5-5D60-4A57-9EA6-28EC6B8F90A7}" type="parTrans" cxnId="{C66C3B39-8E0B-4F4A-A78D-603E6CDFDEC1}">
      <dgm:prSet/>
      <dgm:spPr/>
      <dgm:t>
        <a:bodyPr/>
        <a:lstStyle/>
        <a:p>
          <a:endParaRPr lang="ru-RU"/>
        </a:p>
      </dgm:t>
    </dgm:pt>
    <dgm:pt modelId="{D770BBF1-BB28-4FFD-A2A2-41A3687E9C09}" type="sibTrans" cxnId="{C66C3B39-8E0B-4F4A-A78D-603E6CDFDEC1}">
      <dgm:prSet/>
      <dgm:spPr/>
      <dgm:t>
        <a:bodyPr/>
        <a:lstStyle/>
        <a:p>
          <a:endParaRPr lang="ru-RU"/>
        </a:p>
      </dgm:t>
    </dgm:pt>
    <dgm:pt modelId="{9679E12B-F2EF-44B9-8156-292A9F6ADA7B}">
      <dgm:prSet/>
      <dgm:spPr/>
      <dgm:t>
        <a:bodyPr/>
        <a:lstStyle/>
        <a:p>
          <a:r>
            <a:rPr lang="ru-RU" dirty="0" smtClean="0"/>
            <a:t>при обучении по эффективному учебному плану.</a:t>
          </a:r>
          <a:endParaRPr lang="ru-RU" dirty="0"/>
        </a:p>
      </dgm:t>
    </dgm:pt>
    <dgm:pt modelId="{67297DB8-E9A8-4233-95BB-8B43D8F064DC}" type="parTrans" cxnId="{B8017A95-3500-46F6-BB95-8FB3E0DF0F22}">
      <dgm:prSet/>
      <dgm:spPr/>
      <dgm:t>
        <a:bodyPr/>
        <a:lstStyle/>
        <a:p>
          <a:endParaRPr lang="ru-RU"/>
        </a:p>
      </dgm:t>
    </dgm:pt>
    <dgm:pt modelId="{596C9762-7253-4BE6-A488-08440B4BB618}" type="sibTrans" cxnId="{B8017A95-3500-46F6-BB95-8FB3E0DF0F22}">
      <dgm:prSet/>
      <dgm:spPr/>
      <dgm:t>
        <a:bodyPr/>
        <a:lstStyle/>
        <a:p>
          <a:endParaRPr lang="ru-RU"/>
        </a:p>
      </dgm:t>
    </dgm:pt>
    <dgm:pt modelId="{9E4D9E2B-B608-4807-A46C-867152AEDFE5}" type="pres">
      <dgm:prSet presAssocID="{B21BB18D-61C9-4D57-8A63-536B232003E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74F118-FD04-4738-865F-02919DE79874}" type="pres">
      <dgm:prSet presAssocID="{B21BB18D-61C9-4D57-8A63-536B232003ED}" presName="axisShape" presStyleLbl="bgShp" presStyleIdx="0" presStyleCnt="1"/>
      <dgm:spPr/>
    </dgm:pt>
    <dgm:pt modelId="{CD23EC7F-7746-4842-BE27-8E3B2B39C6A7}" type="pres">
      <dgm:prSet presAssocID="{B21BB18D-61C9-4D57-8A63-536B232003ED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1F7EF-AABE-4D9F-8E89-E09503F2E904}" type="pres">
      <dgm:prSet presAssocID="{B21BB18D-61C9-4D57-8A63-536B232003ED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C49F8-68DB-4AA8-960E-10CF980497D3}" type="pres">
      <dgm:prSet presAssocID="{B21BB18D-61C9-4D57-8A63-536B232003ED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9EE81-B55A-4E95-B329-6E5A619E0F53}" type="pres">
      <dgm:prSet presAssocID="{B21BB18D-61C9-4D57-8A63-536B232003ED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741540-5C09-4493-B9DB-471926AEE9BD}" srcId="{B21BB18D-61C9-4D57-8A63-536B232003ED}" destId="{0BE57F3E-B952-44E8-BBF0-DB75827730E5}" srcOrd="0" destOrd="0" parTransId="{D5D830E5-A6E2-496C-BCE8-4D558BF27FF1}" sibTransId="{6936B78B-8272-4F2F-81A0-731FB8D5D4A3}"/>
    <dgm:cxn modelId="{8DDE40A9-7F2B-4A0B-869B-B1EB2F894FF7}" type="presOf" srcId="{0BE57F3E-B952-44E8-BBF0-DB75827730E5}" destId="{CD23EC7F-7746-4842-BE27-8E3B2B39C6A7}" srcOrd="0" destOrd="0" presId="urn:microsoft.com/office/officeart/2005/8/layout/matrix2"/>
    <dgm:cxn modelId="{D60DA19C-AAC9-4CC8-B1CD-50C119E30C70}" type="presOf" srcId="{A3108DE9-1AA1-4CDE-BAC5-E7281755DB4C}" destId="{4C1C49F8-68DB-4AA8-960E-10CF980497D3}" srcOrd="0" destOrd="0" presId="urn:microsoft.com/office/officeart/2005/8/layout/matrix2"/>
    <dgm:cxn modelId="{C66C3B39-8E0B-4F4A-A78D-603E6CDFDEC1}" srcId="{B21BB18D-61C9-4D57-8A63-536B232003ED}" destId="{6C8F46A3-9E44-4E9C-9539-1CDB61ED9B5A}" srcOrd="1" destOrd="0" parTransId="{FDFF8AD5-5D60-4A57-9EA6-28EC6B8F90A7}" sibTransId="{D770BBF1-BB28-4FFD-A2A2-41A3687E9C09}"/>
    <dgm:cxn modelId="{319AA02B-DD43-4FCE-826D-4757CCA21B09}" type="presOf" srcId="{B21BB18D-61C9-4D57-8A63-536B232003ED}" destId="{9E4D9E2B-B608-4807-A46C-867152AEDFE5}" srcOrd="0" destOrd="0" presId="urn:microsoft.com/office/officeart/2005/8/layout/matrix2"/>
    <dgm:cxn modelId="{CDCB2F26-AA98-47CB-BC4F-EEFD54A25C9D}" type="presOf" srcId="{9679E12B-F2EF-44B9-8156-292A9F6ADA7B}" destId="{0EE9EE81-B55A-4E95-B329-6E5A619E0F53}" srcOrd="0" destOrd="0" presId="urn:microsoft.com/office/officeart/2005/8/layout/matrix2"/>
    <dgm:cxn modelId="{6C9F9F65-A4B6-43B9-89F2-19C4D7A178D5}" type="presOf" srcId="{6C8F46A3-9E44-4E9C-9539-1CDB61ED9B5A}" destId="{AE21F7EF-AABE-4D9F-8E89-E09503F2E904}" srcOrd="0" destOrd="0" presId="urn:microsoft.com/office/officeart/2005/8/layout/matrix2"/>
    <dgm:cxn modelId="{BA6884BF-E35F-4998-A9F7-E92170683F4A}" srcId="{B21BB18D-61C9-4D57-8A63-536B232003ED}" destId="{A3108DE9-1AA1-4CDE-BAC5-E7281755DB4C}" srcOrd="2" destOrd="0" parTransId="{26A50C8B-4D86-4DDC-89CA-E0D054BAA8F6}" sibTransId="{99F14955-54B9-46EF-9231-BD95B2098D6C}"/>
    <dgm:cxn modelId="{7D4B29AD-7DF6-42CB-82F9-2FF9E8A935BB}" srcId="{B21BB18D-61C9-4D57-8A63-536B232003ED}" destId="{8EC68CD8-58E4-47EC-9292-CD91A1E01BCF}" srcOrd="4" destOrd="0" parTransId="{3BAA4243-B5B9-4ED3-8AFC-943898D1C514}" sibTransId="{C7FCDEB2-1EF4-41AC-8B90-CC2A02B75FBA}"/>
    <dgm:cxn modelId="{E078B7D7-6F32-47EE-A588-DB3B6369283C}" srcId="{B21BB18D-61C9-4D57-8A63-536B232003ED}" destId="{C818B2E8-F023-4C82-936D-E6160F5F5F64}" srcOrd="5" destOrd="0" parTransId="{30AC7242-1465-4C9E-8286-73F0D876307A}" sibTransId="{8B5AAFA8-D38E-43BD-B60B-4E483E61D74C}"/>
    <dgm:cxn modelId="{B8017A95-3500-46F6-BB95-8FB3E0DF0F22}" srcId="{B21BB18D-61C9-4D57-8A63-536B232003ED}" destId="{9679E12B-F2EF-44B9-8156-292A9F6ADA7B}" srcOrd="3" destOrd="0" parTransId="{67297DB8-E9A8-4233-95BB-8B43D8F064DC}" sibTransId="{596C9762-7253-4BE6-A488-08440B4BB618}"/>
    <dgm:cxn modelId="{B532EDD9-B35D-4751-BC3D-19561C581ED8}" type="presParOf" srcId="{9E4D9E2B-B608-4807-A46C-867152AEDFE5}" destId="{4B74F118-FD04-4738-865F-02919DE79874}" srcOrd="0" destOrd="0" presId="urn:microsoft.com/office/officeart/2005/8/layout/matrix2"/>
    <dgm:cxn modelId="{8CF05092-B364-45FF-8479-BEEB2A222A63}" type="presParOf" srcId="{9E4D9E2B-B608-4807-A46C-867152AEDFE5}" destId="{CD23EC7F-7746-4842-BE27-8E3B2B39C6A7}" srcOrd="1" destOrd="0" presId="urn:microsoft.com/office/officeart/2005/8/layout/matrix2"/>
    <dgm:cxn modelId="{79E172ED-C3FD-4540-9EC4-CB632E6ECE64}" type="presParOf" srcId="{9E4D9E2B-B608-4807-A46C-867152AEDFE5}" destId="{AE21F7EF-AABE-4D9F-8E89-E09503F2E904}" srcOrd="2" destOrd="0" presId="urn:microsoft.com/office/officeart/2005/8/layout/matrix2"/>
    <dgm:cxn modelId="{E656A98C-1211-4A8A-B8D8-AEB64F2693C8}" type="presParOf" srcId="{9E4D9E2B-B608-4807-A46C-867152AEDFE5}" destId="{4C1C49F8-68DB-4AA8-960E-10CF980497D3}" srcOrd="3" destOrd="0" presId="urn:microsoft.com/office/officeart/2005/8/layout/matrix2"/>
    <dgm:cxn modelId="{6D6CEA78-4790-4939-A87C-34A7BF8B0CE2}" type="presParOf" srcId="{9E4D9E2B-B608-4807-A46C-867152AEDFE5}" destId="{0EE9EE81-B55A-4E95-B329-6E5A619E0F5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92EA7-3E29-411A-8B37-C5782E70A4DE}">
      <dsp:nvSpPr>
        <dsp:cNvPr id="0" name=""/>
        <dsp:cNvSpPr/>
      </dsp:nvSpPr>
      <dsp:spPr>
        <a:xfrm>
          <a:off x="0" y="4641634"/>
          <a:ext cx="9428629" cy="761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Досрочное завершение учебного года и перенос части ОПОП на следующий учебный год</a:t>
          </a:r>
          <a:endParaRPr lang="ru-RU" sz="1800" kern="1200" dirty="0"/>
        </a:p>
      </dsp:txBody>
      <dsp:txXfrm>
        <a:off x="0" y="4641634"/>
        <a:ext cx="9428629" cy="761498"/>
      </dsp:txXfrm>
    </dsp:sp>
    <dsp:sp modelId="{7E5285C9-B994-4275-9D48-F3056A30A3D3}">
      <dsp:nvSpPr>
        <dsp:cNvPr id="0" name=""/>
        <dsp:cNvSpPr/>
      </dsp:nvSpPr>
      <dsp:spPr>
        <a:xfrm rot="10800000">
          <a:off x="0" y="3481871"/>
          <a:ext cx="9428629" cy="11711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Предоставление обучающимся плановых каникул (ППКРС -10 недель в учебном году в том числе 2 недели в зимний период, ППСЗ 8-10 недель) но не сказано, когда).</a:t>
          </a:r>
          <a:endParaRPr lang="ru-RU" sz="1800" kern="1200"/>
        </a:p>
      </dsp:txBody>
      <dsp:txXfrm rot="10800000">
        <a:off x="0" y="3481871"/>
        <a:ext cx="9428629" cy="761001"/>
      </dsp:txXfrm>
    </dsp:sp>
    <dsp:sp modelId="{3B3B3B0D-C0DA-4BFE-9FB6-B5B93857D41C}">
      <dsp:nvSpPr>
        <dsp:cNvPr id="0" name=""/>
        <dsp:cNvSpPr/>
      </dsp:nvSpPr>
      <dsp:spPr>
        <a:xfrm rot="10800000">
          <a:off x="0" y="2322109"/>
          <a:ext cx="9428629" cy="11711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Объединение сроков реализации производственной, преддипломной практики и периода подготовки к ВКР (в период сложной эпидемиологической обстановки ГИА не проводится на открытых заседаниях)</a:t>
          </a:r>
          <a:endParaRPr lang="ru-RU" sz="1600" kern="1200" dirty="0"/>
        </a:p>
      </dsp:txBody>
      <dsp:txXfrm rot="10800000">
        <a:off x="0" y="2322109"/>
        <a:ext cx="9428629" cy="761001"/>
      </dsp:txXfrm>
    </dsp:sp>
    <dsp:sp modelId="{0D5E3271-C85F-4865-B995-286F2C377C97}">
      <dsp:nvSpPr>
        <dsp:cNvPr id="0" name=""/>
        <dsp:cNvSpPr/>
      </dsp:nvSpPr>
      <dsp:spPr>
        <a:xfrm rot="10800000">
          <a:off x="0" y="1162346"/>
          <a:ext cx="9428629" cy="11711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Перенос учебной и производственной практики на более поздний период;</a:t>
          </a:r>
          <a:endParaRPr lang="ru-RU" sz="1600" kern="1200" dirty="0"/>
        </a:p>
      </dsp:txBody>
      <dsp:txXfrm rot="10800000">
        <a:off x="0" y="1162346"/>
        <a:ext cx="9428629" cy="761001"/>
      </dsp:txXfrm>
    </dsp:sp>
    <dsp:sp modelId="{4FD8CC51-845B-4907-B338-BF1FE28F9038}">
      <dsp:nvSpPr>
        <dsp:cNvPr id="0" name=""/>
        <dsp:cNvSpPr/>
      </dsp:nvSpPr>
      <dsp:spPr>
        <a:xfrm rot="10800000">
          <a:off x="0" y="2584"/>
          <a:ext cx="9428629" cy="11711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Перенос учебных занятий, требующих использование лабораторного или производственного оборудования на конец учебного года;</a:t>
          </a:r>
          <a:endParaRPr lang="ru-RU" sz="1600" kern="1200" dirty="0"/>
        </a:p>
      </dsp:txBody>
      <dsp:txXfrm rot="10800000">
        <a:off x="0" y="2584"/>
        <a:ext cx="9428629" cy="761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D2266-E199-4DE5-BCF1-2420985AA441}">
      <dsp:nvSpPr>
        <dsp:cNvPr id="0" name=""/>
        <dsp:cNvSpPr/>
      </dsp:nvSpPr>
      <dsp:spPr>
        <a:xfrm>
          <a:off x="0" y="0"/>
          <a:ext cx="9224560" cy="983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ИУП предполагает возможность освобождения, обучающегося от необходимости обязательного посещения занятий по расписанию;</a:t>
          </a:r>
          <a:endParaRPr lang="ru-RU" sz="1800" kern="1200" dirty="0"/>
        </a:p>
      </dsp:txBody>
      <dsp:txXfrm>
        <a:off x="28820" y="28820"/>
        <a:ext cx="8079619" cy="926342"/>
      </dsp:txXfrm>
    </dsp:sp>
    <dsp:sp modelId="{D13DECC4-445A-4E3C-953F-81FA044544F4}">
      <dsp:nvSpPr>
        <dsp:cNvPr id="0" name=""/>
        <dsp:cNvSpPr/>
      </dsp:nvSpPr>
      <dsp:spPr>
        <a:xfrm>
          <a:off x="772556" y="1162888"/>
          <a:ext cx="9224560" cy="983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индивидуальный учебный план разрабатывается для одного или группы обучающихся;</a:t>
          </a:r>
          <a:endParaRPr lang="ru-RU" sz="1800" kern="1200" dirty="0"/>
        </a:p>
      </dsp:txBody>
      <dsp:txXfrm>
        <a:off x="801376" y="1191708"/>
        <a:ext cx="7754774" cy="926342"/>
      </dsp:txXfrm>
    </dsp:sp>
    <dsp:sp modelId="{1575539F-84C1-4232-8AFD-F79E8EB01FC5}">
      <dsp:nvSpPr>
        <dsp:cNvPr id="0" name=""/>
        <dsp:cNvSpPr/>
      </dsp:nvSpPr>
      <dsp:spPr>
        <a:xfrm>
          <a:off x="1533583" y="2325776"/>
          <a:ext cx="9224560" cy="983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перевод обучающихся на ИУП осуществляется с целью создания благоприятных условий для самостоятельного усвоения дисциплин, МДК, ПМ и осуществления трудовой деятельности;</a:t>
          </a:r>
          <a:endParaRPr lang="ru-RU" sz="1800" kern="1200"/>
        </a:p>
      </dsp:txBody>
      <dsp:txXfrm>
        <a:off x="1562403" y="2354596"/>
        <a:ext cx="7766305" cy="926342"/>
      </dsp:txXfrm>
    </dsp:sp>
    <dsp:sp modelId="{6B5332B8-3A93-411C-AB4F-AE374C35840E}">
      <dsp:nvSpPr>
        <dsp:cNvPr id="0" name=""/>
        <dsp:cNvSpPr/>
      </dsp:nvSpPr>
      <dsp:spPr>
        <a:xfrm>
          <a:off x="2306139" y="3488664"/>
          <a:ext cx="9224560" cy="983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ИУП, в том числе ускоренное обучение, может реализовываться при сочетании различных форм обучения, в том числе с применением электронного обучения.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2334959" y="3517484"/>
        <a:ext cx="7754774" cy="926342"/>
      </dsp:txXfrm>
    </dsp:sp>
    <dsp:sp modelId="{F5564DA6-6ABE-4BA8-9698-E698ACF36EC1}">
      <dsp:nvSpPr>
        <dsp:cNvPr id="0" name=""/>
        <dsp:cNvSpPr/>
      </dsp:nvSpPr>
      <dsp:spPr>
        <a:xfrm>
          <a:off x="8584971" y="753641"/>
          <a:ext cx="639588" cy="6395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8728878" y="753641"/>
        <a:ext cx="351774" cy="481290"/>
      </dsp:txXfrm>
    </dsp:sp>
    <dsp:sp modelId="{C9713EEF-FF2D-4E4B-81A6-26532176D808}">
      <dsp:nvSpPr>
        <dsp:cNvPr id="0" name=""/>
        <dsp:cNvSpPr/>
      </dsp:nvSpPr>
      <dsp:spPr>
        <a:xfrm>
          <a:off x="9357528" y="1916529"/>
          <a:ext cx="639588" cy="6395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9501435" y="1916529"/>
        <a:ext cx="351774" cy="481290"/>
      </dsp:txXfrm>
    </dsp:sp>
    <dsp:sp modelId="{91B2C87D-DC65-4C87-A0A9-69DA267396A2}">
      <dsp:nvSpPr>
        <dsp:cNvPr id="0" name=""/>
        <dsp:cNvSpPr/>
      </dsp:nvSpPr>
      <dsp:spPr>
        <a:xfrm>
          <a:off x="10118554" y="3079417"/>
          <a:ext cx="639588" cy="6395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10262461" y="3079417"/>
        <a:ext cx="351774" cy="4812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4F118-FD04-4738-865F-02919DE79874}">
      <dsp:nvSpPr>
        <dsp:cNvPr id="0" name=""/>
        <dsp:cNvSpPr/>
      </dsp:nvSpPr>
      <dsp:spPr>
        <a:xfrm>
          <a:off x="3035645" y="0"/>
          <a:ext cx="5511422" cy="551142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3EC7F-7746-4842-BE27-8E3B2B39C6A7}">
      <dsp:nvSpPr>
        <dsp:cNvPr id="0" name=""/>
        <dsp:cNvSpPr/>
      </dsp:nvSpPr>
      <dsp:spPr>
        <a:xfrm>
          <a:off x="3393887" y="358242"/>
          <a:ext cx="2204569" cy="2204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после завершения программы ППКРС и при переходе на программу ППСЗ;</a:t>
          </a:r>
          <a:endParaRPr lang="ru-RU" sz="1700" kern="1200" dirty="0"/>
        </a:p>
      </dsp:txBody>
      <dsp:txXfrm>
        <a:off x="3501505" y="465860"/>
        <a:ext cx="1989333" cy="1989333"/>
      </dsp:txXfrm>
    </dsp:sp>
    <dsp:sp modelId="{AE21F7EF-AABE-4D9F-8E89-E09503F2E904}">
      <dsp:nvSpPr>
        <dsp:cNvPr id="0" name=""/>
        <dsp:cNvSpPr/>
      </dsp:nvSpPr>
      <dsp:spPr>
        <a:xfrm>
          <a:off x="5984256" y="358242"/>
          <a:ext cx="2204569" cy="2204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- при параллельном освоении двух образовательных программ;</a:t>
          </a:r>
          <a:endParaRPr lang="ru-RU" sz="1700" kern="1200"/>
        </a:p>
      </dsp:txBody>
      <dsp:txXfrm>
        <a:off x="6091874" y="465860"/>
        <a:ext cx="1989333" cy="1989333"/>
      </dsp:txXfrm>
    </dsp:sp>
    <dsp:sp modelId="{4C1C49F8-68DB-4AA8-960E-10CF980497D3}">
      <dsp:nvSpPr>
        <dsp:cNvPr id="0" name=""/>
        <dsp:cNvSpPr/>
      </dsp:nvSpPr>
      <dsp:spPr>
        <a:xfrm>
          <a:off x="3393887" y="2948611"/>
          <a:ext cx="2204569" cy="2204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 ускоренном обучении на очно-заочном отделении студента работающего по профилю специальности;</a:t>
          </a:r>
          <a:endParaRPr lang="ru-RU" sz="1700" kern="1200" dirty="0"/>
        </a:p>
      </dsp:txBody>
      <dsp:txXfrm>
        <a:off x="3501505" y="3056229"/>
        <a:ext cx="1989333" cy="1989333"/>
      </dsp:txXfrm>
    </dsp:sp>
    <dsp:sp modelId="{0EE9EE81-B55A-4E95-B329-6E5A619E0F53}">
      <dsp:nvSpPr>
        <dsp:cNvPr id="0" name=""/>
        <dsp:cNvSpPr/>
      </dsp:nvSpPr>
      <dsp:spPr>
        <a:xfrm>
          <a:off x="5984256" y="2948611"/>
          <a:ext cx="2204569" cy="2204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 обучении по эффективному учебному плану.</a:t>
          </a:r>
          <a:endParaRPr lang="ru-RU" sz="1700" kern="1200" dirty="0"/>
        </a:p>
      </dsp:txBody>
      <dsp:txXfrm>
        <a:off x="6091874" y="3056229"/>
        <a:ext cx="1989333" cy="1989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47B31C2-59E7-4BEC-9309-88DE1BBF4F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6358C-C126-4948-831F-BD8172C26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586E-08B7-4E7A-BD0E-75E4275DEF2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28991B-8FE8-4293-8AE8-70BF9DDF7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71E272-922A-494D-87BC-F45F15A457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C3F1-D478-4AAB-B058-1452B09A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42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0E6B-2375-42B3-BA83-7F44C8E1C6C3}" type="datetimeFigureOut">
              <a:rPr lang="ru-RU" noProof="0" smtClean="0"/>
              <a:t>13.04.2020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55CF-5D5D-41CD-BB5B-B10450C0CCA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7498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7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6579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3480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87791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22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8448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 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hyperlink" Target="https://kigm.prometeus.ru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tklacc.ru/" TargetMode="External"/><Relationship Id="rId3" Type="http://schemas.openxmlformats.org/officeDocument/2006/relationships/image" Target="../media/image21.jpeg"/><Relationship Id="rId7" Type="http://schemas.openxmlformats.org/officeDocument/2006/relationships/hyperlink" Target="https://lawcol.mskobr.ru/elektronnye_servisy/elektronnyiy-obrazovatelnyiy-kontent" TargetMode="Externa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book.ru/" TargetMode="External"/><Relationship Id="rId11" Type="http://schemas.openxmlformats.org/officeDocument/2006/relationships/hyperlink" Target="http://art-con.ru/" TargetMode="External"/><Relationship Id="rId5" Type="http://schemas.openxmlformats.org/officeDocument/2006/relationships/hyperlink" Target="http://school-collection.edu.ru/" TargetMode="External"/><Relationship Id="rId10" Type="http://schemas.openxmlformats.org/officeDocument/2006/relationships/hyperlink" Target="https://infourok.ru/" TargetMode="External"/><Relationship Id="rId4" Type="http://schemas.openxmlformats.org/officeDocument/2006/relationships/hyperlink" Target="http://window.edu.ru/" TargetMode="External"/><Relationship Id="rId9" Type="http://schemas.openxmlformats.org/officeDocument/2006/relationships/hyperlink" Target="https://www.yaklass.ru,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eorusedu.ru/activity/otsenka-kachestva-onlayn-kursov" TargetMode="External"/><Relationship Id="rId2" Type="http://schemas.openxmlformats.org/officeDocument/2006/relationships/hyperlink" Target="http://neorusedu.ru/activity/realizatsiya-dostupa-k-onlayn-kursam-po-printsipu-odnogo-okna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hyperlink" Target="http://neorusedu.ru/activity/povyishenie-kvalifikatsii-v-oblasti-razrabotki-ispolzovaniya-i-ekspertizyi-onlayn-kursov" TargetMode="External"/><Relationship Id="rId4" Type="http://schemas.openxmlformats.org/officeDocument/2006/relationships/hyperlink" Target="http://neorusedu.ru/activity/regionalnyie-tsentryi-kompetentsiy-v-oblasti-onlayn-obrazovaniy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Трое мужчин за столом для пикника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2824" y="125507"/>
            <a:ext cx="3928574" cy="4333371"/>
          </a:xfrm>
        </p:spPr>
        <p:txBody>
          <a:bodyPr rtlCol="0"/>
          <a:lstStyle/>
          <a:p>
            <a:r>
              <a:rPr lang="ru-RU" sz="3600" b="1" dirty="0" smtClean="0"/>
              <a:t>Применение </a:t>
            </a:r>
            <a:br>
              <a:rPr lang="ru-RU" sz="3600" b="1" dirty="0" smtClean="0"/>
            </a:br>
            <a:r>
              <a:rPr lang="ru-RU" sz="3600" b="1" dirty="0" smtClean="0"/>
              <a:t>системы зачетов на основе гибкого подхода к реализации образовательных программ</a:t>
            </a:r>
            <a:endParaRPr lang="ru-RU" sz="3600" dirty="0"/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2396" y="5136777"/>
            <a:ext cx="4939645" cy="1721223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cs typeface="Arial" panose="020B0604020202020204" pitchFamily="34" charset="0"/>
              </a:rPr>
              <a:t>Заместитель директора по содержанию </a:t>
            </a:r>
            <a:r>
              <a:rPr lang="ru-RU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образования           ГБПОУ КИГМ №23,кпн                    Семечева </a:t>
            </a:r>
            <a:r>
              <a:rPr lang="ru-RU" sz="2400" b="1" dirty="0">
                <a:solidFill>
                  <a:srgbClr val="C00000"/>
                </a:solidFill>
                <a:cs typeface="Arial" panose="020B0604020202020204" pitchFamily="34" charset="0"/>
              </a:rPr>
              <a:t>Мунавар Каюмовна</a:t>
            </a:r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pic>
        <p:nvPicPr>
          <p:cNvPr id="10" name="Объект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637" y="0"/>
            <a:ext cx="1662363" cy="15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401120" y="1264778"/>
            <a:ext cx="5264316" cy="5461432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92744" y="1494091"/>
            <a:ext cx="3131492" cy="52321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>
                <a:hlinkClick r:id="rId2"/>
              </a:rPr>
              <a:t>https://kigm.prometeus.ru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361" y="1417891"/>
            <a:ext cx="3131492" cy="538452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199AE9-E9B8-4C78-A9E6-4C06DF3B17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10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E851FE1-DE7F-4A31-9FC4-3674965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03" y="127445"/>
            <a:ext cx="11331478" cy="94549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Дистанционные платформы для электронного обучения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в ГБПОУ КИГМ 23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4A274F-7CC1-4CD0-8759-1C0C9705F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1" y="2544249"/>
            <a:ext cx="3070302" cy="16451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245EBB-5104-4529-9B94-7801590F0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842" y="1974314"/>
            <a:ext cx="3987955" cy="18284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9AEB33-01B6-41FA-9C3C-046C4774D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655" y="4189434"/>
            <a:ext cx="4676775" cy="1524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7F03E7-1542-49DB-AC5E-1E0FFCC438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861" b="31261"/>
          <a:stretch/>
        </p:blipFill>
        <p:spPr>
          <a:xfrm>
            <a:off x="3711655" y="5687459"/>
            <a:ext cx="4705350" cy="6238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BE7EA9-19A3-464B-82F8-2E6FA6BDED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3079" y="4063525"/>
            <a:ext cx="1557135" cy="592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947404-6E1D-46F4-8C1A-69FD7151212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3140" b="1803"/>
          <a:stretch/>
        </p:blipFill>
        <p:spPr>
          <a:xfrm>
            <a:off x="8975237" y="1932020"/>
            <a:ext cx="2966020" cy="542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/>
          <a:srcRect t="2935" r="81215" b="77920"/>
          <a:stretch/>
        </p:blipFill>
        <p:spPr>
          <a:xfrm>
            <a:off x="356235" y="1481945"/>
            <a:ext cx="2590800" cy="984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61" y="4313088"/>
            <a:ext cx="3131492" cy="117430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14719" y="5857275"/>
            <a:ext cx="3109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https://www.spo.mosmetod.ru/distant</a:t>
            </a:r>
            <a:endParaRPr lang="ru-RU" sz="1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0906" y="1314746"/>
            <a:ext cx="1495425" cy="609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0184" y="2720122"/>
            <a:ext cx="2756127" cy="193555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080184" y="5147044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1155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https://kigm.prometeus.ru</a:t>
            </a:r>
            <a:endParaRPr lang="ru-RU" dirty="0"/>
          </a:p>
        </p:txBody>
      </p:sp>
      <p:pic>
        <p:nvPicPr>
          <p:cNvPr id="20" name="Объект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29637" y="0"/>
            <a:ext cx="1662363" cy="15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30379" y="557439"/>
            <a:ext cx="9018671" cy="76603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Рекомендации в период особых условий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Текст 34">
            <a:extLst>
              <a:ext uri="{FF2B5EF4-FFF2-40B4-BE49-F238E27FC236}">
                <a16:creationId xmlns:a16="http://schemas.microsoft.com/office/drawing/2014/main" id="{3F200E92-5A1F-40B7-AE02-46929BC45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5425" y="1886305"/>
            <a:ext cx="11454063" cy="4120106"/>
          </a:xfrm>
        </p:spPr>
        <p:txBody>
          <a:bodyPr rtlCol="0"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/>
              <a:t> </a:t>
            </a:r>
            <a:r>
              <a:rPr lang="ru-RU" sz="2800" dirty="0"/>
              <a:t>Рекомендации по организации образовательного процесса в 2019/2020 учебном году в условиях профилактики коронавирусной инфекции в образовательных организациях, реализующих основные образовательные программы среднего профессионального образования (от 08.04.2020)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Рекомендации </a:t>
            </a:r>
            <a:r>
              <a:rPr lang="ru-RU" sz="2800" dirty="0"/>
              <a:t>по организации образовательного процесса на выпускных курсах в образовательных организациях, реализующих программы СПО, в условиях усиления санитарно-эпидемиологических мероприятий (от 08.04.2020 г.);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/>
              <a:t>О направлении вопросов и ответов (от 07.04.2020)</a:t>
            </a:r>
          </a:p>
          <a:p>
            <a:pPr marL="0" indent="0">
              <a:buNone/>
            </a:pPr>
            <a:r>
              <a:rPr lang="ru-RU" dirty="0"/>
              <a:t>       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5392"/>
            <a:ext cx="2277979" cy="151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86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698269" y="1733627"/>
            <a:ext cx="10557335" cy="42480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/>
              <a:t>ОУ определяет список дисциплин, практик, МДК, ПМ по которым возможно принятие решения о зачете;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/>
              <a:t>может изменить количество зачетов и экзаменов которое будет соответствовать ИУП (при соблюдении общего положения не более 8 экзаменов и 10 зачетов в году);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предоставить </a:t>
            </a:r>
            <a:r>
              <a:rPr lang="ru-RU" sz="2400" dirty="0"/>
              <a:t>возможность зачета результатов прохождения учебной практики </a:t>
            </a:r>
            <a:r>
              <a:rPr lang="ru-RU" sz="2400" dirty="0" smtClean="0"/>
              <a:t> </a:t>
            </a:r>
            <a:r>
              <a:rPr lang="ru-RU" sz="2400" dirty="0"/>
              <a:t>как практической части производственной практики при условии выполнения индивидуального задания;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может </a:t>
            </a:r>
            <a:r>
              <a:rPr lang="ru-RU" sz="2400" dirty="0"/>
              <a:t>разрешить зачесть результаты текущего, рубежного контроля знаний в качестве результатов промежуточной аттестации.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3633" y="557439"/>
            <a:ext cx="11349872" cy="108282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Зачет результатов обучения в условиях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особого </a:t>
            </a:r>
            <a:r>
              <a:rPr lang="ru-RU" sz="3600" b="1" dirty="0">
                <a:solidFill>
                  <a:srgbClr val="C00000"/>
                </a:solidFill>
              </a:rPr>
              <a:t>режима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637" y="0"/>
            <a:ext cx="1662363" cy="15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74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Мальчик перед стеллажами библиотеки">
            <a:extLst>
              <a:ext uri="{FF2B5EF4-FFF2-40B4-BE49-F238E27FC236}">
                <a16:creationId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Рисунок 4" descr="Человек, читающий книгу">
            <a:extLst>
              <a:ext uri="{FF2B5EF4-FFF2-40B4-BE49-F238E27FC236}">
                <a16:creationId xmlns:a16="http://schemas.microsoft.com/office/drawing/2014/main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1758" y="0"/>
            <a:ext cx="10591395" cy="6858000"/>
          </a:xfrm>
        </p:spPr>
      </p:pic>
      <p:grpSp>
        <p:nvGrpSpPr>
          <p:cNvPr id="9" name="Группа 8" descr="Декоративный элемент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0" y="936170"/>
            <a:ext cx="8766928" cy="5284949"/>
            <a:chOff x="0" y="3808320"/>
            <a:chExt cx="7833208" cy="2547440"/>
          </a:xfrm>
          <a:noFill/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45" y="1878849"/>
            <a:ext cx="8880669" cy="4443293"/>
          </a:xfrm>
          <a:solidFill>
            <a:srgbClr val="CA929B"/>
          </a:solidFill>
          <a:ln>
            <a:solidFill>
              <a:srgbClr val="CA929B"/>
            </a:solidFill>
          </a:ln>
        </p:spPr>
        <p:txBody>
          <a:bodyPr rtlCol="0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выбор </a:t>
            </a:r>
            <a:r>
              <a:rPr lang="ru-RU" sz="2400" smtClean="0">
                <a:solidFill>
                  <a:schemeClr val="bg1"/>
                </a:solidFill>
              </a:rPr>
              <a:t>оптимальных </a:t>
            </a:r>
            <a:r>
              <a:rPr lang="ru-RU" sz="2400" smtClean="0">
                <a:solidFill>
                  <a:schemeClr val="bg1"/>
                </a:solidFill>
              </a:rPr>
              <a:t>онлайн </a:t>
            </a:r>
            <a:r>
              <a:rPr lang="ru-RU" sz="2400" dirty="0" smtClean="0">
                <a:solidFill>
                  <a:schemeClr val="bg1"/>
                </a:solidFill>
              </a:rPr>
              <a:t>ресурсов </a:t>
            </a:r>
            <a:r>
              <a:rPr lang="ru-RU" sz="2400" dirty="0">
                <a:solidFill>
                  <a:schemeClr val="bg1"/>
                </a:solidFill>
              </a:rPr>
              <a:t>и </a:t>
            </a:r>
            <a:r>
              <a:rPr lang="ru-RU" sz="2400" dirty="0" smtClean="0">
                <a:solidFill>
                  <a:schemeClr val="bg1"/>
                </a:solidFill>
              </a:rPr>
              <a:t>платформ;</a:t>
            </a:r>
            <a:endParaRPr lang="ru-RU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определение </a:t>
            </a:r>
            <a:r>
              <a:rPr lang="ru-RU" sz="2400" dirty="0">
                <a:solidFill>
                  <a:schemeClr val="bg1"/>
                </a:solidFill>
              </a:rPr>
              <a:t>наиболее эффективных технологий подачи нового материала и контроля знаний в условиях дистанционного обучения;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умение </a:t>
            </a:r>
            <a:r>
              <a:rPr lang="ru-RU" sz="2400" dirty="0">
                <a:solidFill>
                  <a:schemeClr val="bg1"/>
                </a:solidFill>
              </a:rPr>
              <a:t>разработки оптимального контента учебного занятия;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 разработка графика </a:t>
            </a:r>
            <a:r>
              <a:rPr lang="ru-RU" sz="2400" dirty="0">
                <a:solidFill>
                  <a:schemeClr val="bg1"/>
                </a:solidFill>
              </a:rPr>
              <a:t>консультаций </a:t>
            </a:r>
            <a:r>
              <a:rPr lang="ru-RU" sz="2400" dirty="0" smtClean="0">
                <a:solidFill>
                  <a:schemeClr val="bg1"/>
                </a:solidFill>
              </a:rPr>
              <a:t>дисциплин, </a:t>
            </a:r>
            <a:r>
              <a:rPr lang="ru-RU" sz="2400" dirty="0">
                <a:solidFill>
                  <a:schemeClr val="bg1"/>
                </a:solidFill>
              </a:rPr>
              <a:t>МДК, ПМ и практики для планирования учебного </a:t>
            </a:r>
            <a:r>
              <a:rPr lang="ru-RU" sz="2400" dirty="0" smtClean="0">
                <a:solidFill>
                  <a:schemeClr val="bg1"/>
                </a:solidFill>
              </a:rPr>
              <a:t>расписания;</a:t>
            </a:r>
            <a:endParaRPr lang="ru-RU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умение </a:t>
            </a:r>
            <a:r>
              <a:rPr lang="ru-RU" sz="2400" dirty="0">
                <a:solidFill>
                  <a:schemeClr val="bg1"/>
                </a:solidFill>
              </a:rPr>
              <a:t>соотнести необходимый объема трудозатрат студента с формой промежуточной </a:t>
            </a:r>
            <a:r>
              <a:rPr lang="ru-RU" sz="2400" dirty="0" smtClean="0">
                <a:solidFill>
                  <a:schemeClr val="bg1"/>
                </a:solidFill>
              </a:rPr>
              <a:t>аттестации;</a:t>
            </a:r>
            <a:endParaRPr lang="ru-RU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особое </a:t>
            </a:r>
            <a:r>
              <a:rPr lang="ru-RU" sz="2400" dirty="0">
                <a:solidFill>
                  <a:schemeClr val="bg1"/>
                </a:solidFill>
              </a:rPr>
              <a:t>внимание </a:t>
            </a:r>
            <a:r>
              <a:rPr lang="ru-RU" sz="2400" dirty="0" smtClean="0">
                <a:solidFill>
                  <a:schemeClr val="bg1"/>
                </a:solidFill>
              </a:rPr>
              <a:t>необходимо </a:t>
            </a:r>
            <a:r>
              <a:rPr lang="ru-RU" sz="2400" dirty="0">
                <a:solidFill>
                  <a:schemeClr val="bg1"/>
                </a:solidFill>
              </a:rPr>
              <a:t>уделить контрольно-оценочным процедурам при выдаче заданий на </a:t>
            </a:r>
            <a:r>
              <a:rPr lang="ru-RU" sz="2400" dirty="0" smtClean="0">
                <a:solidFill>
                  <a:schemeClr val="bg1"/>
                </a:solidFill>
              </a:rPr>
              <a:t>самостоятельную работу.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5" y="179109"/>
            <a:ext cx="10454842" cy="952107"/>
          </a:xfrm>
          <a:solidFill>
            <a:schemeClr val="bg1"/>
          </a:solidFill>
          <a:ln>
            <a:solidFill>
              <a:srgbClr val="C88E98"/>
            </a:solidFill>
          </a:ln>
        </p:spPr>
        <p:txBody>
          <a:bodyPr rtlCol="0"/>
          <a:lstStyle/>
          <a:p>
            <a:pPr algn="ctr" rtl="0"/>
            <a:r>
              <a:rPr lang="ru-RU" sz="3600" b="1" dirty="0" smtClean="0">
                <a:solidFill>
                  <a:srgbClr val="C00000"/>
                </a:solidFill>
              </a:rPr>
              <a:t>Компетенции педагога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13</a:t>
            </a:fld>
            <a:endParaRPr lang="ru-RU" sz="1200">
              <a:solidFill>
                <a:schemeClr val="bg1"/>
              </a:solidFill>
            </a:endParaRPr>
          </a:p>
        </p:txBody>
      </p:sp>
      <p:pic>
        <p:nvPicPr>
          <p:cNvPr id="13" name="Объект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9637" y="0"/>
            <a:ext cx="1662363" cy="15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27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д сверху на молодого человека, сидящего перед ноутбуком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Группа 10" descr="Декоративный элемент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Параллелограмм 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9" name="Параллелограмм 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2" name="Параллелограмм 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14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05" y="158532"/>
            <a:ext cx="9674464" cy="629869"/>
          </a:xfrm>
        </p:spPr>
        <p:txBody>
          <a:bodyPr rtlCol="0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Информационные ресурсы для реализации 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программ </a:t>
            </a:r>
            <a:r>
              <a:rPr lang="ru-RU" sz="3200" b="1" dirty="0">
                <a:solidFill>
                  <a:srgbClr val="C00000"/>
                </a:solidFill>
              </a:rPr>
              <a:t>среднего профессионального образования: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58400"/>
              </p:ext>
            </p:extLst>
          </p:nvPr>
        </p:nvGraphicFramePr>
        <p:xfrm>
          <a:off x="143304" y="1527141"/>
          <a:ext cx="9674465" cy="5028569"/>
        </p:xfrm>
        <a:graphic>
          <a:graphicData uri="http://schemas.openxmlformats.org/drawingml/2006/table">
            <a:tbl>
              <a:tblPr firstRow="1" firstCol="1" bandRow="1"/>
              <a:tblGrid>
                <a:gridCol w="5173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1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ресурса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образовательная платформа московских колледжей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https://spo.mosmetod.ru/distant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Персональная образовательная платформа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eor-madk.com.ru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 библиотеки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znanium.com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 библиотеки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urait.ru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центр электронных образовательных ресурсов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http://fcior.edu.ru,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Единое окно доступа к образовательным ресурсам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http://window.edu.ru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Единая коллекция цифровых образовательных ресурсов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http://school-collection.edu.ru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Электронно-библиотечная система от правообладателя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https://www.book.ru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Электронный образовательный контент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https://lawcol.mskobr.ru/elektronnye_servisy/elektronnyiy-obrazovatelnyiy-kontent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Облачные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http://www.netklacc.ru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библиотека "Знаниум"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Znanium.com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ЭБС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BOOK.RU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центр информационно-образовательных ресурсов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Сollege.ru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Платформа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learningapps.org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1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Электронно-библиотечная система "Научная электронная библиотека"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eLIBRARY.RU,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https://www.yaklass.ru,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Учи.ру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https://uchi.ru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Инфоурок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https://infourok.ru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видеоуроков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https://interneturok.ru/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АРТ консервация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http://art-con.ru/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МЭШ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uchebnik.mos.ru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pic>
        <p:nvPicPr>
          <p:cNvPr id="12" name="Объект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29637" y="0"/>
            <a:ext cx="1662363" cy="15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8591" y="557439"/>
            <a:ext cx="10767060" cy="108282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Форма корректировки КТП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в ГБПОУ КИГМ </a:t>
            </a:r>
            <a:r>
              <a:rPr lang="ru-RU" sz="3200" b="1" dirty="0" smtClean="0">
                <a:solidFill>
                  <a:srgbClr val="C00000"/>
                </a:solidFill>
              </a:rPr>
              <a:t>23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637" y="0"/>
            <a:ext cx="1662363" cy="158955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475201"/>
              </p:ext>
            </p:extLst>
          </p:nvPr>
        </p:nvGraphicFramePr>
        <p:xfrm>
          <a:off x="814648" y="1703797"/>
          <a:ext cx="9714989" cy="435664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921381">
                  <a:extLst>
                    <a:ext uri="{9D8B030D-6E8A-4147-A177-3AD203B41FA5}">
                      <a16:colId xmlns:a16="http://schemas.microsoft.com/office/drawing/2014/main" val="1167640638"/>
                    </a:ext>
                  </a:extLst>
                </a:gridCol>
                <a:gridCol w="2178455">
                  <a:extLst>
                    <a:ext uri="{9D8B030D-6E8A-4147-A177-3AD203B41FA5}">
                      <a16:colId xmlns:a16="http://schemas.microsoft.com/office/drawing/2014/main" val="3933881950"/>
                    </a:ext>
                  </a:extLst>
                </a:gridCol>
                <a:gridCol w="921381">
                  <a:extLst>
                    <a:ext uri="{9D8B030D-6E8A-4147-A177-3AD203B41FA5}">
                      <a16:colId xmlns:a16="http://schemas.microsoft.com/office/drawing/2014/main" val="1411471042"/>
                    </a:ext>
                  </a:extLst>
                </a:gridCol>
                <a:gridCol w="838049">
                  <a:extLst>
                    <a:ext uri="{9D8B030D-6E8A-4147-A177-3AD203B41FA5}">
                      <a16:colId xmlns:a16="http://schemas.microsoft.com/office/drawing/2014/main" val="2971785953"/>
                    </a:ext>
                  </a:extLst>
                </a:gridCol>
                <a:gridCol w="1173151">
                  <a:extLst>
                    <a:ext uri="{9D8B030D-6E8A-4147-A177-3AD203B41FA5}">
                      <a16:colId xmlns:a16="http://schemas.microsoft.com/office/drawing/2014/main" val="1934892888"/>
                    </a:ext>
                  </a:extLst>
                </a:gridCol>
                <a:gridCol w="1256484">
                  <a:extLst>
                    <a:ext uri="{9D8B030D-6E8A-4147-A177-3AD203B41FA5}">
                      <a16:colId xmlns:a16="http://schemas.microsoft.com/office/drawing/2014/main" val="735479249"/>
                    </a:ext>
                  </a:extLst>
                </a:gridCol>
                <a:gridCol w="838049">
                  <a:extLst>
                    <a:ext uri="{9D8B030D-6E8A-4147-A177-3AD203B41FA5}">
                      <a16:colId xmlns:a16="http://schemas.microsoft.com/office/drawing/2014/main" val="1139171502"/>
                    </a:ext>
                  </a:extLst>
                </a:gridCol>
                <a:gridCol w="586280">
                  <a:extLst>
                    <a:ext uri="{9D8B030D-6E8A-4147-A177-3AD203B41FA5}">
                      <a16:colId xmlns:a16="http://schemas.microsoft.com/office/drawing/2014/main" val="3969360347"/>
                    </a:ext>
                  </a:extLst>
                </a:gridCol>
                <a:gridCol w="1001759">
                  <a:extLst>
                    <a:ext uri="{9D8B030D-6E8A-4147-A177-3AD203B41FA5}">
                      <a16:colId xmlns:a16="http://schemas.microsoft.com/office/drawing/2014/main" val="3662453233"/>
                    </a:ext>
                  </a:extLst>
                </a:gridCol>
              </a:tblGrid>
              <a:tr h="720363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/>
                      </a:r>
                      <a:br>
                        <a:rPr lang="ru-RU" sz="6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Приложение 1. Содержание календарно-тематического плана </a:t>
                      </a:r>
                      <a:r>
                        <a:rPr lang="ru-RU" sz="700" dirty="0">
                          <a:effectLst/>
                        </a:rPr>
                        <a:t>с  элементами дистанционных образовательных технологий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 учебной дисциплине (МДК, ПМ, учебной, производственной практики)_____________________________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группа ____курс___, семестр ___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Срок выполнения  06 апреля 2020 - 30 апреля 2020г.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69" marR="402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622155"/>
                  </a:ext>
                </a:extLst>
              </a:tr>
              <a:tr h="2143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№ заня-тия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69" marR="4026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Наименование разделов, тем дисциплин, профессиональных модулей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Дата занятия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69" marR="402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часов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69" marR="402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Виды занятий и работ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69" marR="4026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Материально-техническое обеспечение занятия, Интернет-ресурсы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69" marR="402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Задания для обучающихся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69" marR="4026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Примечание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69" marR="40269" marT="0" marB="0" anchor="ctr"/>
                </a:tc>
                <a:extLst>
                  <a:ext uri="{0D108BD9-81ED-4DB2-BD59-A6C34878D82A}">
                    <a16:rowId xmlns:a16="http://schemas.microsoft.com/office/drawing/2014/main" val="1124563905"/>
                  </a:ext>
                </a:extLst>
              </a:tr>
              <a:tr h="576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Обязательная аудиторная учебная нагрузка во взаимодействии с преподавателем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69" marR="40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Самостоятельная учебная работа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69" marR="4026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Виды самостоятельной учебной работы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69" marR="40269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Основная и дополнительная литература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69" marR="4026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204274"/>
                  </a:ext>
                </a:extLst>
              </a:tr>
              <a:tr h="82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69" marR="40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69" marR="40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69" marR="40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69" marR="40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69" marR="40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69" marR="40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69" marR="40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69" marR="40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69" marR="40269" marT="0" marB="0"/>
                </a:tc>
                <a:extLst>
                  <a:ext uri="{0D108BD9-81ED-4DB2-BD59-A6C34878D82A}">
                    <a16:rowId xmlns:a16="http://schemas.microsoft.com/office/drawing/2014/main" val="2909183956"/>
                  </a:ext>
                </a:extLst>
              </a:tr>
              <a:tr h="1183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ТемаДата занятия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dirty="0">
                          <a:effectLst/>
                        </a:rPr>
                        <a:t>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>
                          <a:effectLst/>
                        </a:rPr>
                        <a:t>Лекция/Офлайн/ проверка работ/консультирование по возникшим трудностям или конкретным вопросам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Для обучающихся:Наличие Интернет. ПК, программа </a:t>
                      </a:r>
                      <a:r>
                        <a:rPr lang="en-US" sz="500">
                          <a:effectLst/>
                        </a:rPr>
                        <a:t>MS Word</a:t>
                      </a:r>
                      <a:r>
                        <a:rPr lang="ru-RU" sz="500">
                          <a:effectLst/>
                        </a:rPr>
                        <a:t>, </a:t>
                      </a:r>
                      <a:r>
                        <a:rPr lang="en-US" sz="500">
                          <a:effectLst/>
                        </a:rPr>
                        <a:t>Excel</a:t>
                      </a:r>
                      <a:r>
                        <a:rPr lang="ru-RU" sz="500">
                          <a:effectLst/>
                        </a:rPr>
                        <a:t>, </a:t>
                      </a:r>
                      <a:r>
                        <a:rPr lang="en-US" sz="500">
                          <a:effectLst/>
                        </a:rPr>
                        <a:t>Power Point </a:t>
                      </a:r>
                      <a:r>
                        <a:rPr lang="ru-RU" sz="500">
                          <a:effectLst/>
                        </a:rPr>
                        <a:t>и др.Электронная версия лекции (ЭОР) «Название лекции»Интернет-ресурсы</a:t>
                      </a:r>
                      <a:r>
                        <a:rPr lang="ru-RU" sz="600">
                          <a:effectLst/>
                        </a:rPr>
                        <a:t> </a:t>
                      </a:r>
                      <a:r>
                        <a:rPr lang="ru-RU" sz="500">
                          <a:effectLst/>
                        </a:rPr>
                        <a:t>https://urait.ru/cabinet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Поиск информации в Интернете, работа с  учебниками.</a:t>
                      </a:r>
                      <a:r>
                        <a:rPr lang="ru-RU" sz="600">
                          <a:effectLst/>
                        </a:rPr>
                        <a:t> </a:t>
                      </a:r>
                      <a:r>
                        <a:rPr lang="ru-RU" sz="500">
                          <a:effectLst/>
                        </a:rPr>
                        <a:t>Выполнение презентации по теме: «Назначение и основные функциональные возможности Microsoft Office Exce</a:t>
                      </a:r>
                      <a:r>
                        <a:rPr lang="en-US" sz="500">
                          <a:effectLst/>
                        </a:rPr>
                        <a:t>l</a:t>
                      </a:r>
                      <a:r>
                        <a:rPr lang="ru-RU" sz="500">
                          <a:effectLst/>
                        </a:rPr>
                        <a:t>».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>
                          <a:effectLst/>
                        </a:rPr>
                        <a:t>Выполнение упражнений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>
                          <a:effectLst/>
                        </a:rPr>
                        <a:t>[1], стр. 127-131 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500" dirty="0">
                          <a:effectLst/>
                        </a:rPr>
                        <a:t>e</a:t>
                      </a:r>
                      <a:r>
                        <a:rPr lang="ru-RU" sz="500" dirty="0">
                          <a:effectLst/>
                        </a:rPr>
                        <a:t>-</a:t>
                      </a:r>
                      <a:r>
                        <a:rPr lang="en-US" sz="500" dirty="0">
                          <a:effectLst/>
                        </a:rPr>
                        <a:t>mail</a:t>
                      </a:r>
                      <a:r>
                        <a:rPr lang="ru-RU" sz="500" dirty="0">
                          <a:effectLst/>
                        </a:rPr>
                        <a:t>: </a:t>
                      </a:r>
                      <a:r>
                        <a:rPr lang="en-US" sz="500" dirty="0" err="1">
                          <a:effectLst/>
                        </a:rPr>
                        <a:t>vaks</a:t>
                      </a:r>
                      <a:r>
                        <a:rPr lang="ru-RU" sz="500" dirty="0">
                          <a:effectLst/>
                        </a:rPr>
                        <a:t>@</a:t>
                      </a:r>
                      <a:r>
                        <a:rPr lang="en-US" sz="500" dirty="0" err="1">
                          <a:effectLst/>
                        </a:rPr>
                        <a:t>kigm</a:t>
                      </a:r>
                      <a:r>
                        <a:rPr lang="ru-RU" sz="500" dirty="0">
                          <a:effectLst/>
                        </a:rPr>
                        <a:t>23.</a:t>
                      </a:r>
                      <a:r>
                        <a:rPr lang="en-US" sz="500" dirty="0" err="1">
                          <a:effectLst/>
                        </a:rPr>
                        <a:t>ru</a:t>
                      </a:r>
                      <a:r>
                        <a:rPr lang="ru-RU" sz="500" dirty="0">
                          <a:effectLst/>
                        </a:rPr>
                        <a:t>Размещение материалов на </a:t>
                      </a:r>
                      <a:r>
                        <a:rPr lang="ru-RU" sz="500" dirty="0" err="1">
                          <a:effectLst/>
                        </a:rPr>
                        <a:t>ГуглДискеРазмещение</a:t>
                      </a:r>
                      <a:r>
                        <a:rPr lang="ru-RU" sz="500" dirty="0">
                          <a:effectLst/>
                        </a:rPr>
                        <a:t> на СДО Прометей. Размещение выполненных заданий: папка </a:t>
                      </a:r>
                      <a:r>
                        <a:rPr lang="ru-RU" sz="500" dirty="0" err="1">
                          <a:effectLst/>
                        </a:rPr>
                        <a:t>ГуглДиск</a:t>
                      </a:r>
                      <a:r>
                        <a:rPr lang="ru-RU" sz="500" dirty="0">
                          <a:effectLst/>
                        </a:rPr>
                        <a:t>,  </a:t>
                      </a:r>
                      <a:r>
                        <a:rPr lang="en-US" sz="500" dirty="0">
                          <a:effectLst/>
                        </a:rPr>
                        <a:t>e</a:t>
                      </a:r>
                      <a:r>
                        <a:rPr lang="ru-RU" sz="500" dirty="0">
                          <a:effectLst/>
                        </a:rPr>
                        <a:t>-</a:t>
                      </a:r>
                      <a:r>
                        <a:rPr lang="en-US" sz="500" dirty="0">
                          <a:effectLst/>
                        </a:rPr>
                        <a:t>mail</a:t>
                      </a:r>
                      <a:r>
                        <a:rPr lang="ru-RU" sz="500" dirty="0">
                          <a:effectLst/>
                        </a:rPr>
                        <a:t>, СДО Прометей  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7472134"/>
                  </a:ext>
                </a:extLst>
              </a:tr>
              <a:tr h="648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Практическое занятие №Наименование работыДата занятия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>
                          <a:effectLst/>
                        </a:rPr>
                        <a:t>Практическое занятиеОфлайн/ проверка практической работы/консультирование по возникшим трудностям или конкретным вопросам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Для обучающихся:Наличие Интернет. ПК, программа </a:t>
                      </a:r>
                      <a:r>
                        <a:rPr lang="en-US" sz="500">
                          <a:effectLst/>
                        </a:rPr>
                        <a:t>MS Excel</a:t>
                      </a:r>
                      <a:r>
                        <a:rPr lang="ru-RU" sz="500">
                          <a:effectLst/>
                        </a:rPr>
                        <a:t>, ЭОР практической работы №17.Интернет-ресурсыhttps://support.office.com/ru-ru/article/</a:t>
                      </a:r>
                      <a:r>
                        <a:rPr lang="ru-RU" sz="600">
                          <a:effectLst/>
                        </a:rPr>
                        <a:t> 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>
                          <a:effectLst/>
                        </a:rPr>
                        <a:t>Изучение лекционного, дополнительного, материала. Выполнение практических заданий 17.1-17.4.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>
                          <a:effectLst/>
                        </a:rPr>
                        <a:t>[1], стр. 131-136 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500">
                          <a:effectLst/>
                        </a:rPr>
                        <a:t>e</a:t>
                      </a:r>
                      <a:r>
                        <a:rPr lang="ru-RU" sz="500">
                          <a:effectLst/>
                        </a:rPr>
                        <a:t>-</a:t>
                      </a:r>
                      <a:r>
                        <a:rPr lang="en-US" sz="500">
                          <a:effectLst/>
                        </a:rPr>
                        <a:t>mail</a:t>
                      </a:r>
                      <a:r>
                        <a:rPr lang="ru-RU" sz="500">
                          <a:effectLst/>
                        </a:rPr>
                        <a:t>: </a:t>
                      </a:r>
                      <a:r>
                        <a:rPr lang="en-US" sz="500">
                          <a:effectLst/>
                        </a:rPr>
                        <a:t>vaks</a:t>
                      </a:r>
                      <a:r>
                        <a:rPr lang="ru-RU" sz="500">
                          <a:effectLst/>
                        </a:rPr>
                        <a:t>@</a:t>
                      </a:r>
                      <a:r>
                        <a:rPr lang="en-US" sz="500">
                          <a:effectLst/>
                        </a:rPr>
                        <a:t>kigm</a:t>
                      </a:r>
                      <a:r>
                        <a:rPr lang="ru-RU" sz="500">
                          <a:effectLst/>
                        </a:rPr>
                        <a:t>23.</a:t>
                      </a:r>
                      <a:r>
                        <a:rPr lang="en-US" sz="500">
                          <a:effectLst/>
                        </a:rPr>
                        <a:t>ru</a:t>
                      </a:r>
                      <a:r>
                        <a:rPr lang="ru-RU" sz="500">
                          <a:effectLst/>
                        </a:rPr>
                        <a:t>размещение материалов на ГуглДиске, </a:t>
                      </a:r>
                      <a:r>
                        <a:rPr lang="en-US" sz="500">
                          <a:effectLst/>
                        </a:rPr>
                        <a:t>Google</a:t>
                      </a:r>
                      <a:r>
                        <a:rPr lang="ru-RU" sz="500">
                          <a:effectLst/>
                        </a:rPr>
                        <a:t>Класс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7689020"/>
                  </a:ext>
                </a:extLst>
              </a:tr>
              <a:tr h="648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18034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693035" algn="l"/>
                        </a:tabLst>
                      </a:pPr>
                      <a:r>
                        <a:rPr lang="ru-RU" sz="700">
                          <a:effectLst/>
                        </a:rPr>
                        <a:t>Самостоятельная работа №8Наименование работыСамоконтроль</a:t>
                      </a:r>
                      <a:r>
                        <a:rPr lang="ru-RU" sz="60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Дата занятия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 dirty="0">
                          <a:effectLst/>
                        </a:rPr>
                        <a:t>Самостоятельная работа обучающихся/офлайн/ проверка самостоятельной работы/тестирование в СДО Прометей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Для обучающихся:Наличие Интернет. ПК, программа </a:t>
                      </a:r>
                      <a:r>
                        <a:rPr lang="en-US" sz="500">
                          <a:effectLst/>
                        </a:rPr>
                        <a:t>MS Excel</a:t>
                      </a:r>
                      <a:r>
                        <a:rPr lang="ru-RU" sz="500">
                          <a:effectLst/>
                        </a:rPr>
                        <a:t>, ЭОР  самостоятельной  работы №8.Интернет-ресурсы</a:t>
                      </a:r>
                      <a:r>
                        <a:rPr lang="ru-RU" sz="600">
                          <a:effectLst/>
                        </a:rPr>
                        <a:t> </a:t>
                      </a:r>
                      <a:r>
                        <a:rPr lang="ru-RU" sz="500">
                          <a:effectLst/>
                        </a:rPr>
                        <a:t>https://www.specialist.ru/center/videocategory/23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>
                          <a:effectLst/>
                        </a:rPr>
                        <a:t>Работа по созданию клиентской базы в MS Excel.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>
                          <a:effectLst/>
                        </a:rPr>
                        <a:t>Инструкционно-технологическая карта (ИТК) самостоятельной работы 8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>
                          <a:effectLst/>
                        </a:rPr>
                        <a:t>СДО Прометей - тестирование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0065153"/>
                  </a:ext>
                </a:extLst>
              </a:tr>
              <a:tr h="277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454910" algn="l"/>
                        </a:tabLst>
                      </a:pPr>
                      <a:r>
                        <a:rPr lang="ru-RU" sz="700">
                          <a:effectLst/>
                        </a:rPr>
                        <a:t>Зачет</a:t>
                      </a:r>
                      <a:endParaRPr lang="ru-RU" sz="600">
                        <a:effectLst/>
                      </a:endParaRPr>
                    </a:p>
                    <a:p>
                      <a:pPr marL="90170" marR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454910" algn="l"/>
                        </a:tabLst>
                      </a:pPr>
                      <a:r>
                        <a:rPr lang="ru-RU" sz="700">
                          <a:effectLst/>
                        </a:rPr>
                        <a:t>Дата занятия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>
                          <a:effectLst/>
                        </a:rPr>
                        <a:t>Онлайн/офлайн/ тестирование в СДО Прометей/</a:t>
                      </a:r>
                      <a:r>
                        <a:rPr lang="en-US" sz="500">
                          <a:effectLst/>
                        </a:rPr>
                        <a:t>Google</a:t>
                      </a:r>
                      <a:r>
                        <a:rPr lang="ru-RU" sz="500">
                          <a:effectLst/>
                        </a:rPr>
                        <a:t>Класс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6037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420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7645" y="557439"/>
            <a:ext cx="10265790" cy="108282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Материалы для размещения на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GO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O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GLE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диск</a:t>
            </a:r>
            <a:endParaRPr lang="ru-RU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637" y="0"/>
            <a:ext cx="1662363" cy="158955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67645" y="1052186"/>
            <a:ext cx="11694919" cy="5702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ИНСТРУКЦИОННО-ТЕХНОЛОГИЧЕСКАЯ КАРТА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обучающихся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специальности 43.02.14 Гостиничное дело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курс обучения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Практическое занятие № 42 от 26.03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 учебной дисциплине ОГСЭ. 03 Иностранный язык в ПД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Тема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Научно-технический прогресс. Век цифровых технологий. Герундий с предлогами, практика.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 Цель работы:</a:t>
            </a:r>
            <a:r>
              <a:rPr lang="ru-RU" sz="1600" dirty="0">
                <a:solidFill>
                  <a:srgbClr val="000000"/>
                </a:solidFill>
                <a:latin typeface="&amp;quot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навыков чтения и употребления лексики, отработка практических навыков употребления герундия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Продолжительность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1.30 часа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Учебно-методическое и материально-техническое оснащение занятия: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учебники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«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Английский язык в сфере услуг: учебное пособие»; «Английский язык для индустрии гостеприимства: учебное пособие»; компьютер.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4.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Особые правила техники безопасности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ИОТ-042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Содержание и последовательность выполнения работы (этапы, методические указания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):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Чтение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30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минут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а</a:t>
            </a:r>
            <a:r>
              <a:rPr lang="en-US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)Read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the text and find English equivalents in it – 7min.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14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7645" y="557439"/>
            <a:ext cx="10265790" cy="108282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Материалы для размещения на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GOOGLE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диск</a:t>
            </a:r>
            <a:endParaRPr lang="ru-RU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637" y="0"/>
            <a:ext cx="1662363" cy="158955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67645" y="1052186"/>
            <a:ext cx="11694919" cy="475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ИНСТРУКЦИОННО-ТЕХНОЛОГИЧЕСКАЯ КАРТА</a:t>
            </a:r>
            <a:endParaRPr lang="ru-RU" sz="1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Arial Black" panose="020B0A04020102020204" pitchFamily="34" charset="0"/>
              </a:rPr>
              <a:t>«ПЕРЕВАЛКА КОМНАТНЫХ РАСТЕНИЙ </a:t>
            </a:r>
            <a:endParaRPr lang="ru-RU" sz="1400" dirty="0">
              <a:latin typeface="Arial Black" panose="020B0A04020102020204" pitchFamily="34" charset="0"/>
            </a:endParaRPr>
          </a:p>
          <a:p>
            <a:pPr algn="ctr"/>
            <a:r>
              <a:rPr lang="ru-RU" sz="1400" b="1" dirty="0">
                <a:latin typeface="Arial Black" panose="020B0A04020102020204" pitchFamily="34" charset="0"/>
              </a:rPr>
              <a:t>ИЗ ГОРШКОВ В БАЛКОННЫЕ ЯЩИКИ»</a:t>
            </a:r>
            <a:endParaRPr lang="ru-RU" sz="1400" dirty="0">
              <a:latin typeface="Arial Black" panose="020B0A04020102020204" pitchFamily="34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профессии Рабочий зеленого хозяйства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Практическое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занятие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135175"/>
              </p:ext>
            </p:extLst>
          </p:nvPr>
        </p:nvGraphicFramePr>
        <p:xfrm>
          <a:off x="367645" y="2497731"/>
          <a:ext cx="11297788" cy="401830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73682">
                  <a:extLst>
                    <a:ext uri="{9D8B030D-6E8A-4147-A177-3AD203B41FA5}">
                      <a16:colId xmlns:a16="http://schemas.microsoft.com/office/drawing/2014/main" val="3356508832"/>
                    </a:ext>
                  </a:extLst>
                </a:gridCol>
                <a:gridCol w="3144033">
                  <a:extLst>
                    <a:ext uri="{9D8B030D-6E8A-4147-A177-3AD203B41FA5}">
                      <a16:colId xmlns:a16="http://schemas.microsoft.com/office/drawing/2014/main" val="3247338273"/>
                    </a:ext>
                  </a:extLst>
                </a:gridCol>
                <a:gridCol w="3855626">
                  <a:extLst>
                    <a:ext uri="{9D8B030D-6E8A-4147-A177-3AD203B41FA5}">
                      <a16:colId xmlns:a16="http://schemas.microsoft.com/office/drawing/2014/main" val="1522900081"/>
                    </a:ext>
                  </a:extLst>
                </a:gridCol>
                <a:gridCol w="2824447">
                  <a:extLst>
                    <a:ext uri="{9D8B030D-6E8A-4147-A177-3AD203B41FA5}">
                      <a16:colId xmlns:a16="http://schemas.microsoft.com/office/drawing/2014/main" val="3389245101"/>
                    </a:ext>
                  </a:extLst>
                </a:gridCol>
              </a:tblGrid>
              <a:tr h="4585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работ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Последовательность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выполнения работ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Рисунок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8190222"/>
                  </a:ext>
                </a:extLst>
              </a:tr>
              <a:tr h="3194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Подготовка растения и емкости для перевалки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перевалки выбрать здоровые, хорошо развитые растения, которые отцвели.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Подготовить емкость для перевалки растений.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7790747"/>
                  </a:ext>
                </a:extLst>
              </a:tr>
              <a:tr h="1463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79978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940" y="3020486"/>
            <a:ext cx="2389745" cy="155238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940" y="4890463"/>
            <a:ext cx="238974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235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280712"/>
            <a:ext cx="10815864" cy="830997"/>
          </a:xfrm>
        </p:spPr>
        <p:txBody>
          <a:bodyPr rtlCol="0"/>
          <a:lstStyle/>
          <a:p>
            <a:pPr algn="ctr">
              <a:lnSpc>
                <a:spcPts val="2633"/>
              </a:lnSpc>
              <a:spcBef>
                <a:spcPts val="75"/>
              </a:spcBef>
            </a:pPr>
            <a:r>
              <a:rPr lang="ru-RU" sz="3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Организация практики с применением ДОТ</a:t>
            </a:r>
            <a:br>
              <a:rPr lang="ru-RU" sz="3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(группа </a:t>
            </a:r>
            <a:r>
              <a:rPr lang="ru-RU" sz="3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31-СХ) 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80468" y="2241838"/>
          <a:ext cx="10864516" cy="444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1140430014"/>
                    </a:ext>
                  </a:extLst>
                </a:gridCol>
                <a:gridCol w="3832058">
                  <a:extLst>
                    <a:ext uri="{9D8B030D-6E8A-4147-A177-3AD203B41FA5}">
                      <a16:colId xmlns:a16="http://schemas.microsoft.com/office/drawing/2014/main" val="3485015784"/>
                    </a:ext>
                  </a:extLst>
                </a:gridCol>
                <a:gridCol w="1076826">
                  <a:extLst>
                    <a:ext uri="{9D8B030D-6E8A-4147-A177-3AD203B41FA5}">
                      <a16:colId xmlns:a16="http://schemas.microsoft.com/office/drawing/2014/main" val="2090793400"/>
                    </a:ext>
                  </a:extLst>
                </a:gridCol>
                <a:gridCol w="4355432">
                  <a:extLst>
                    <a:ext uri="{9D8B030D-6E8A-4147-A177-3AD203B41FA5}">
                      <a16:colId xmlns:a16="http://schemas.microsoft.com/office/drawing/2014/main" val="2088179873"/>
                    </a:ext>
                  </a:extLst>
                </a:gridCol>
              </a:tblGrid>
              <a:tr h="573551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Дата, сроки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Виды занятий и работ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в часах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Примечание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74057262"/>
                  </a:ext>
                </a:extLst>
              </a:tr>
              <a:tr h="5689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06.04.2020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Дистанционное консультирование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эл.почта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вебинар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6ч.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индивидуального задания каждому студенту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28680887"/>
                  </a:ext>
                </a:extLst>
              </a:tr>
              <a:tr h="8128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07.04. – 09.04.2020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Консультирование с руководителем практики по возникшим трудностям или по конкретным вопросам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Подготовительная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работа по индивидуальному заданию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19418717"/>
                  </a:ext>
                </a:extLst>
              </a:tr>
              <a:tr h="4064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10.04. – 15.04.2020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практического задания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32ч.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Видеоуроки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решение практических задач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58882613"/>
                  </a:ext>
                </a:extLst>
              </a:tr>
              <a:tr h="4064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16.04.2020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Самоконтроль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8ч.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Заполнение отчетной документации по практике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02501405"/>
                  </a:ext>
                </a:extLst>
              </a:tr>
              <a:tr h="5689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17.04.2020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 контроль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(квалификационный экзамен)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8ч.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аттестационных тестов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03986766"/>
                  </a:ext>
                </a:extLst>
              </a:tr>
              <a:tr h="58429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18.04.2020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 отчетной документации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4ч.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Отправка на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эл.почту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отчетной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документации, выставление оценок руководителем практики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710164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445726"/>
              </p:ext>
            </p:extLst>
          </p:nvPr>
        </p:nvGraphicFramePr>
        <p:xfrm>
          <a:off x="180468" y="1263535"/>
          <a:ext cx="10864515" cy="864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515">
                  <a:extLst>
                    <a:ext uri="{9D8B030D-6E8A-4147-A177-3AD203B41FA5}">
                      <a16:colId xmlns:a16="http://schemas.microsoft.com/office/drawing/2014/main" val="3138560427"/>
                    </a:ext>
                  </a:extLst>
                </a:gridCol>
              </a:tblGrid>
              <a:tr h="86400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ПМ.04 «Организация и управление технологическими процессами химической обработки изделий (чистка, крашение текстильных и кожевенно-меховых изделий, стирка белья)» - 72ч.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42172987"/>
                  </a:ext>
                </a:extLst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5416336" y="1977390"/>
            <a:ext cx="392777" cy="264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637" y="0"/>
            <a:ext cx="1662363" cy="15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61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7645" y="557439"/>
            <a:ext cx="10265790" cy="108282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Тестирование - один </a:t>
            </a:r>
            <a:r>
              <a:rPr lang="ru-RU" sz="3200" b="1" dirty="0">
                <a:solidFill>
                  <a:srgbClr val="C00000"/>
                </a:solidFill>
                <a:latin typeface="+mj-lt"/>
              </a:rPr>
              <a:t>из методов контроля усвоения обучаемыми знаний,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умений </a:t>
            </a:r>
            <a:r>
              <a:rPr lang="ru-RU" sz="3200" b="1" dirty="0">
                <a:solidFill>
                  <a:srgbClr val="C00000"/>
                </a:solidFill>
                <a:latin typeface="+mj-lt"/>
              </a:rPr>
              <a:t>и навыков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637" y="0"/>
            <a:ext cx="1662363" cy="158955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61913" y="1733627"/>
            <a:ext cx="9634587" cy="42480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исключает </a:t>
            </a:r>
            <a:r>
              <a:rPr lang="ru-RU" sz="2400" dirty="0"/>
              <a:t>влияние субъективных факторов</a:t>
            </a:r>
            <a:r>
              <a:rPr lang="ru-RU" sz="2400" dirty="0" smtClean="0"/>
              <a:t>;</a:t>
            </a:r>
          </a:p>
          <a:p>
            <a:pPr marL="0" indent="0">
              <a:buNone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оценка</a:t>
            </a:r>
            <a:r>
              <a:rPr lang="ru-RU" sz="2400" dirty="0"/>
              <a:t>, получаемая с помощью теста, более дифференцирована</a:t>
            </a:r>
            <a:r>
              <a:rPr lang="ru-RU" sz="2400" dirty="0" smtClean="0"/>
              <a:t>;</a:t>
            </a:r>
          </a:p>
          <a:p>
            <a:pPr marL="0" indent="0">
              <a:buNone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возможность одновременно </a:t>
            </a:r>
            <a:r>
              <a:rPr lang="ru-RU" sz="2400" dirty="0"/>
              <a:t>проводить на больших группах студентов; 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обработка </a:t>
            </a:r>
            <a:r>
              <a:rPr lang="ru-RU" sz="2400" dirty="0"/>
              <a:t>результатов для получения окончательных оценок проводится легче, быстрее, чем, проверка контрольных работ.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15264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4196" y="557439"/>
            <a:ext cx="10582101" cy="108282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«Стратегия </a:t>
            </a:r>
            <a:r>
              <a:rPr lang="ru-RU" sz="2800" b="1" dirty="0">
                <a:solidFill>
                  <a:srgbClr val="C00000"/>
                </a:solidFill>
                <a:latin typeface="+mj-lt"/>
              </a:rPr>
              <a:t>развития информационного общества в Российской Федерации на 2017 - 2030 годы»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 </a:t>
            </a:r>
            <a:br>
              <a:rPr lang="ru-RU" sz="28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Программа </a:t>
            </a:r>
            <a:r>
              <a:rPr lang="ru-RU" sz="2800" b="1" dirty="0">
                <a:solidFill>
                  <a:srgbClr val="C00000"/>
                </a:solidFill>
                <a:latin typeface="+mj-lt"/>
              </a:rPr>
              <a:t>«Цифровая экономика Российской Федерации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»</a:t>
            </a:r>
            <a:r>
              <a:rPr lang="ru-RU" sz="28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j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637" y="0"/>
            <a:ext cx="1662363" cy="158955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61913" y="2335876"/>
            <a:ext cx="10993025" cy="36458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   </a:t>
            </a:r>
            <a:r>
              <a:rPr lang="ru-RU" sz="2800" b="1" dirty="0" smtClean="0"/>
              <a:t>Для </a:t>
            </a:r>
            <a:r>
              <a:rPr lang="ru-RU" sz="2800" b="1" dirty="0"/>
              <a:t>цифровой экономики нужны компетентные кадры. А для их подготовки необходимо должным образом модернизировать систему образования и профессиональной подготовки, привести образовательные программы в соответствие с нуждами цифровой экономики, широко внедрить цифровые инструменты учебной деятельности и целостно включить их в информационную среду, обеспечить возможность обучения граждан </a:t>
            </a:r>
            <a:r>
              <a:rPr lang="ru-RU" sz="2800" b="1" i="1" dirty="0">
                <a:solidFill>
                  <a:srgbClr val="C00000"/>
                </a:solidFill>
              </a:rPr>
              <a:t>по индивидуальному учебному плану в течение всей жизни – в любое время и в любом месте</a:t>
            </a:r>
          </a:p>
        </p:txBody>
      </p:sp>
    </p:spTree>
    <p:extLst>
      <p:ext uri="{BB962C8B-B14F-4D97-AF65-F5344CB8AC3E}">
        <p14:creationId xmlns:p14="http://schemas.microsoft.com/office/powerpoint/2010/main" val="2227134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7644" y="226243"/>
            <a:ext cx="11491275" cy="1414021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Портфолио-важный элемент</a:t>
            </a:r>
            <a:br>
              <a:rPr lang="ru-RU" sz="3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практико- ориентированного, </a:t>
            </a:r>
            <a:r>
              <a:rPr lang="ru-RU" sz="3200" b="1" dirty="0" err="1" smtClean="0">
                <a:solidFill>
                  <a:srgbClr val="C00000"/>
                </a:solidFill>
                <a:latin typeface="+mj-lt"/>
              </a:rPr>
              <a:t>компетентностного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 </a:t>
            </a:r>
            <a:br>
              <a:rPr lang="ru-RU" sz="3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подхода </a:t>
            </a:r>
            <a:r>
              <a:rPr lang="ru-RU" sz="3200" b="1" dirty="0">
                <a:solidFill>
                  <a:srgbClr val="C00000"/>
                </a:solidFill>
                <a:latin typeface="+mj-lt"/>
              </a:rPr>
              <a:t>к профессиональному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образованию</a:t>
            </a:r>
            <a:r>
              <a:rPr lang="ru-RU" sz="3200" b="1" dirty="0">
                <a:latin typeface="+mj-lt"/>
              </a:rPr>
              <a:t/>
            </a:r>
            <a:br>
              <a:rPr lang="ru-RU" sz="3200" b="1" dirty="0">
                <a:latin typeface="+mj-lt"/>
              </a:rPr>
            </a:b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637" y="0"/>
            <a:ext cx="1662363" cy="158955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67644" y="2300140"/>
            <a:ext cx="10821971" cy="3681560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>
                <a:solidFill>
                  <a:srgbClr val="C00000"/>
                </a:solidFill>
              </a:rPr>
              <a:t>Стратегические цели портфолио: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показать </a:t>
            </a:r>
            <a:r>
              <a:rPr lang="ru-RU" sz="2400" dirty="0"/>
              <a:t>все, на что студент способен, продемонстрировать его наиболее сильные стороны, максимально раскрыть его (её) человеческий, профессиональный, творческий потенциал;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привить </a:t>
            </a:r>
            <a:r>
              <a:rPr lang="ru-RU" sz="2400" dirty="0"/>
              <a:t>студенту навыки анализа собственной деятельности, самоорганизации, самоконтроля, самооценки, а также позитивному и конструктивному отношению к сторонней критике;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сформировать у студента навыки самосознания и адекватной самооценки своих результатов, понимания их динамики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370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039" y="160338"/>
            <a:ext cx="2404890" cy="282002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024" y="457199"/>
            <a:ext cx="4651001" cy="57357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Портфолио студента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637" y="0"/>
            <a:ext cx="1662363" cy="15895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" y="1238596"/>
            <a:ext cx="4516531" cy="24439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" y="3682538"/>
            <a:ext cx="4241691" cy="26805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54" y="160338"/>
            <a:ext cx="2328290" cy="2820020"/>
          </a:xfrm>
          <a:prstGeom prst="rect">
            <a:avLst/>
          </a:prstGeom>
        </p:spPr>
      </p:pic>
      <p:sp>
        <p:nvSpPr>
          <p:cNvPr id="7" name="AutoShape 4" descr="https://apf.mail.ru/cgi-bin/readmsg?id=15867812780973669802;0;2&amp;exif=1&amp;full=1&amp;x-email=smunavar_62%40bk.ru"/>
          <p:cNvSpPr>
            <a:spLocks noChangeAspect="1" noChangeArrowheads="1"/>
          </p:cNvSpPr>
          <p:nvPr/>
        </p:nvSpPr>
        <p:spPr bwMode="auto">
          <a:xfrm>
            <a:off x="9997844" y="422389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apf.mail.ru/cgi-bin/readmsg?id=15867812780973669802;0;2&amp;exif=1&amp;full=1&amp;x-email=smunavar_62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9554" y="3006323"/>
            <a:ext cx="2328291" cy="32538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1039" y="3006323"/>
            <a:ext cx="2404890" cy="325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63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мещение с красными стульями перед окном">
            <a:extLst>
              <a:ext uri="{FF2B5EF4-FFF2-40B4-BE49-F238E27FC236}">
                <a16:creationId xmlns:a16="http://schemas.microsoft.com/office/drawing/2014/main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4144" y="1291772"/>
            <a:ext cx="4379976" cy="2101133"/>
          </a:xfrm>
        </p:spPr>
        <p:txBody>
          <a:bodyPr rtlCol="0"/>
          <a:lstStyle/>
          <a:p>
            <a:pPr rtl="0"/>
            <a:r>
              <a:rPr lang="ru-RU" sz="4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4691" y="557439"/>
            <a:ext cx="10756669" cy="83099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Ключевые направления приоритетного проекта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33186" y="1589555"/>
            <a:ext cx="10815864" cy="4587408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принятие </a:t>
            </a:r>
            <a:r>
              <a:rPr lang="ru-RU" sz="2000" dirty="0"/>
              <a:t>правовых и нормативных актов, направленных на развитие онлайн-обучения. В частности, фиксирующих статус онлайн-курсов как равноправных частей образовательных программ;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000" dirty="0"/>
              <a:t>создание </a:t>
            </a:r>
            <a:r>
              <a:rPr lang="ru-RU" sz="2000" u="sng" dirty="0">
                <a:solidFill>
                  <a:srgbClr val="C00000"/>
                </a:solidFill>
                <a:hlinkClick r:id="rId2"/>
              </a:rPr>
              <a:t>информационного ресурса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dirty="0"/>
              <a:t>обеспечивающего доступ к онлайн-курсам по принципу «одного окна» и объединяющего целый ряд уже существующих платформ онлайн-обучения благодаря единой системе аутентификации пользователей;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000" dirty="0"/>
              <a:t>создание </a:t>
            </a:r>
            <a:r>
              <a:rPr lang="ru-RU" sz="2000" dirty="0" smtClean="0"/>
              <a:t>3,5 </a:t>
            </a:r>
            <a:r>
              <a:rPr lang="ru-RU" sz="2000" dirty="0"/>
              <a:t>тысяч онлайн-курсов по программам среднего, высшего и дополнительного образования с привлечением ведущих разработчиков, как из государственных структур, так и бизнес-сообщества;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000" dirty="0"/>
              <a:t>формирование системы экспертной и пользовательской </a:t>
            </a:r>
            <a:r>
              <a:rPr lang="ru-RU" sz="2000" u="sng" dirty="0">
                <a:hlinkClick r:id="rId3"/>
              </a:rPr>
              <a:t>оценки качества</a:t>
            </a:r>
            <a:r>
              <a:rPr lang="ru-RU" sz="2000" dirty="0"/>
              <a:t> содержания онлайн-курсов;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000" dirty="0"/>
              <a:t>создание десяти </a:t>
            </a:r>
            <a:r>
              <a:rPr lang="ru-RU" sz="2000" u="sng" dirty="0">
                <a:hlinkClick r:id="rId4"/>
              </a:rPr>
              <a:t>Региональных центров</a:t>
            </a:r>
            <a:r>
              <a:rPr lang="ru-RU" sz="2000" dirty="0"/>
              <a:t> компетенций в области онлайн-обучения;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000" u="sng" dirty="0">
                <a:hlinkClick r:id="rId5"/>
              </a:rPr>
              <a:t>подготовка и обучение</a:t>
            </a:r>
            <a:r>
              <a:rPr lang="ru-RU" sz="2000" dirty="0"/>
              <a:t> не менее 10 000 преподавателей и экспертов в области </a:t>
            </a:r>
            <a:r>
              <a:rPr lang="ru-RU" sz="2000" dirty="0" smtClean="0"/>
              <a:t>онлайн-обучения.</a:t>
            </a:r>
            <a:endParaRPr lang="ru-RU" sz="2000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9637" y="0"/>
            <a:ext cx="1662363" cy="15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42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33186" y="182881"/>
            <a:ext cx="10206264" cy="120555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Действия образовательных организаций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при изменении графика учебного процесса</a:t>
            </a:r>
            <a:endParaRPr lang="ru-RU" sz="3600" dirty="0"/>
          </a:p>
        </p:txBody>
      </p:sp>
      <p:graphicFrame>
        <p:nvGraphicFramePr>
          <p:cNvPr id="22" name="Объект 2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15347118"/>
              </p:ext>
            </p:extLst>
          </p:nvPr>
        </p:nvGraphicFramePr>
        <p:xfrm>
          <a:off x="647700" y="1264024"/>
          <a:ext cx="9428629" cy="5405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9637" y="0"/>
            <a:ext cx="1662363" cy="15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55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254524" y="1503947"/>
            <a:ext cx="11606114" cy="4776536"/>
          </a:xfrm>
        </p:spPr>
        <p:txBody>
          <a:bodyPr/>
          <a:lstStyle/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9937" y="379278"/>
            <a:ext cx="10341205" cy="97818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Индивидуальный учебный план</a:t>
            </a:r>
            <a:br>
              <a:rPr lang="ru-RU" sz="36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45312726"/>
              </p:ext>
            </p:extLst>
          </p:nvPr>
        </p:nvGraphicFramePr>
        <p:xfrm>
          <a:off x="2856322" y="2950591"/>
          <a:ext cx="5542960" cy="192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Объект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9637" y="0"/>
            <a:ext cx="1662363" cy="1589555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4482560"/>
              </p:ext>
            </p:extLst>
          </p:nvPr>
        </p:nvGraphicFramePr>
        <p:xfrm>
          <a:off x="329938" y="1503947"/>
          <a:ext cx="11530700" cy="447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66396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8124" y="557438"/>
            <a:ext cx="10206264" cy="113938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j-lt"/>
              </a:rPr>
              <a:t>Модели реализации ИУП 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с </a:t>
            </a:r>
            <a:r>
              <a:rPr lang="ru-RU" sz="3600" b="1" dirty="0">
                <a:solidFill>
                  <a:srgbClr val="C00000"/>
                </a:solidFill>
                <a:latin typeface="+mj-lt"/>
              </a:rPr>
              <a:t>использованием механизма </a:t>
            </a:r>
            <a:r>
              <a:rPr lang="ru-RU" sz="3600" b="1" dirty="0" err="1">
                <a:solidFill>
                  <a:srgbClr val="C00000"/>
                </a:solidFill>
                <a:latin typeface="+mj-lt"/>
              </a:rPr>
              <a:t>перезачета</a:t>
            </a:r>
            <a:r>
              <a:rPr lang="ru-RU" sz="3600" dirty="0">
                <a:solidFill>
                  <a:srgbClr val="C00000"/>
                </a:solidFill>
                <a:latin typeface="+mj-lt"/>
              </a:rPr>
              <a:t>:</a:t>
            </a:r>
            <a:br>
              <a:rPr lang="ru-RU" sz="3600" dirty="0">
                <a:solidFill>
                  <a:srgbClr val="C00000"/>
                </a:solidFill>
                <a:latin typeface="+mj-lt"/>
              </a:rPr>
            </a:b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3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637" y="0"/>
            <a:ext cx="1662363" cy="1589555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473497936"/>
              </p:ext>
            </p:extLst>
          </p:nvPr>
        </p:nvGraphicFramePr>
        <p:xfrm>
          <a:off x="-91440" y="1030778"/>
          <a:ext cx="11582714" cy="5511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3527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30379" y="557439"/>
            <a:ext cx="9018671" cy="76603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j-lt"/>
              </a:rPr>
              <a:t>Нормативно – правовые 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акты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Текст 34">
            <a:extLst>
              <a:ext uri="{FF2B5EF4-FFF2-40B4-BE49-F238E27FC236}">
                <a16:creationId xmlns:a16="http://schemas.microsoft.com/office/drawing/2014/main" id="{3F200E92-5A1F-40B7-AE02-46929BC45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5425" y="1423447"/>
            <a:ext cx="11454063" cy="4582964"/>
          </a:xfrm>
        </p:spPr>
        <p:txBody>
          <a:bodyPr rtlCol="0"/>
          <a:lstStyle/>
          <a:p>
            <a:pPr marL="0" indent="0">
              <a:buNone/>
            </a:pPr>
            <a:r>
              <a:rPr lang="ru-RU" b="1" dirty="0" smtClean="0"/>
              <a:t>- </a:t>
            </a:r>
            <a:r>
              <a:rPr lang="ru-RU" sz="2400" b="1" dirty="0"/>
              <a:t>Федеральный закон от 29 декабря 2012 г. № 273-ФЗ «Об образовании в Российской Федерации»;</a:t>
            </a:r>
          </a:p>
          <a:p>
            <a:pPr marL="0" indent="0">
              <a:buNone/>
            </a:pPr>
            <a:r>
              <a:rPr lang="ru-RU" sz="2400" b="1" dirty="0"/>
              <a:t>- Приказ Министерства образования и науки РФ от 14 июня 2013 г. № 464 "Об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образования";</a:t>
            </a:r>
          </a:p>
          <a:p>
            <a:pPr marL="0" indent="0">
              <a:buNone/>
            </a:pPr>
            <a:r>
              <a:rPr lang="ru-RU" sz="2400" b="1" dirty="0"/>
              <a:t>- Приказ Министерства образования и науки РФ от 9 января 2014 г. № 2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программ»;</a:t>
            </a:r>
          </a:p>
          <a:p>
            <a:pPr marL="0" indent="0">
              <a:buNone/>
            </a:pPr>
            <a:r>
              <a:rPr lang="ru-RU" sz="2400" b="1" dirty="0"/>
              <a:t>- Письмо Министерства образования и науки РФ от 20 июля 2015 г. N 06-846 «Об организации ускоренного обучения по основным профессиональным образовательным программам СПО»</a:t>
            </a:r>
          </a:p>
          <a:p>
            <a:pPr marL="0" indent="0">
              <a:buNone/>
            </a:pPr>
            <a:r>
              <a:rPr lang="ru-RU" sz="2400" b="1" dirty="0"/>
              <a:t>- Письмо Министерства образования и науки РФ от 15 декабря 2017 г. N 06-ПГ-МОН-52749 «О предоставлении академического права на обучение по индивидуальному учебному плану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5392"/>
            <a:ext cx="2277979" cy="151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87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9365" y="254524"/>
            <a:ext cx="10080417" cy="155542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Эффективный учебный </a:t>
            </a:r>
            <a:r>
              <a:rPr lang="ru-RU" sz="3600" b="1" dirty="0" smtClean="0">
                <a:solidFill>
                  <a:srgbClr val="C00000"/>
                </a:solidFill>
              </a:rPr>
              <a:t>план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  <a:latin typeface="+mn-lt"/>
              </a:rPr>
              <a:t>43.02.14 Гостиничное дело, группы 23ГД, </a:t>
            </a:r>
            <a:r>
              <a:rPr lang="ru-RU" dirty="0">
                <a:solidFill>
                  <a:srgbClr val="C00000"/>
                </a:solidFill>
              </a:rPr>
              <a:t>11ГД, 21 ГД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09.02.07 Информационные системы и программирование, группа 11ИС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 txBox="1">
            <a:spLocks/>
          </p:cNvSpPr>
          <p:nvPr/>
        </p:nvSpPr>
        <p:spPr>
          <a:xfrm>
            <a:off x="13608166" y="6820941"/>
            <a:ext cx="600974" cy="395243"/>
          </a:xfrm>
          <a:prstGeom prst="rect">
            <a:avLst/>
          </a:prstGeom>
        </p:spPr>
        <p:txBody>
          <a:bodyPr rtlCol="0"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5995DB-F4D1-49B5-8985-00AE666FC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171" y="1589555"/>
            <a:ext cx="5147611" cy="29448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C05250-8685-43F3-8C8E-960B16ABF4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6717" b="-6717"/>
          <a:stretch/>
        </p:blipFill>
        <p:spPr>
          <a:xfrm>
            <a:off x="5174185" y="3094904"/>
            <a:ext cx="7017815" cy="31821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EFCD09-8E7C-4365-84A6-7FC96CF9F4B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5010" y="1592279"/>
            <a:ext cx="4862557" cy="35071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D772A3-11A3-4748-9D60-68185E684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10" y="4649611"/>
            <a:ext cx="7171373" cy="2163431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9637" y="0"/>
            <a:ext cx="1662363" cy="15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80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458" y="53789"/>
            <a:ext cx="11290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ППССЗ 43.02.14 Гостиничное дело, 22 (23) ГД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контента для электронного обучения на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2 курс 2020-2021 учебный 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год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(январь– май 2020г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. )</a:t>
            </a:r>
          </a:p>
          <a:p>
            <a:pPr algn="ctr"/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566098"/>
              </p:ext>
            </p:extLst>
          </p:nvPr>
        </p:nvGraphicFramePr>
        <p:xfrm>
          <a:off x="606828" y="778444"/>
          <a:ext cx="10854347" cy="6070219"/>
        </p:xfrm>
        <a:graphic>
          <a:graphicData uri="http://schemas.openxmlformats.org/drawingml/2006/table">
            <a:tbl>
              <a:tblPr firstRow="1" firstCol="1" bandRow="1"/>
              <a:tblGrid>
                <a:gridCol w="1053199">
                  <a:extLst>
                    <a:ext uri="{9D8B030D-6E8A-4147-A177-3AD203B41FA5}">
                      <a16:colId xmlns:a16="http://schemas.microsoft.com/office/drawing/2014/main" val="556100122"/>
                    </a:ext>
                  </a:extLst>
                </a:gridCol>
                <a:gridCol w="3797598">
                  <a:extLst>
                    <a:ext uri="{9D8B030D-6E8A-4147-A177-3AD203B41FA5}">
                      <a16:colId xmlns:a16="http://schemas.microsoft.com/office/drawing/2014/main" val="3773167915"/>
                    </a:ext>
                  </a:extLst>
                </a:gridCol>
                <a:gridCol w="1455701">
                  <a:extLst>
                    <a:ext uri="{9D8B030D-6E8A-4147-A177-3AD203B41FA5}">
                      <a16:colId xmlns:a16="http://schemas.microsoft.com/office/drawing/2014/main" val="2215178590"/>
                    </a:ext>
                  </a:extLst>
                </a:gridCol>
                <a:gridCol w="788322">
                  <a:extLst>
                    <a:ext uri="{9D8B030D-6E8A-4147-A177-3AD203B41FA5}">
                      <a16:colId xmlns:a16="http://schemas.microsoft.com/office/drawing/2014/main" val="4050177257"/>
                    </a:ext>
                  </a:extLst>
                </a:gridCol>
                <a:gridCol w="735768">
                  <a:extLst>
                    <a:ext uri="{9D8B030D-6E8A-4147-A177-3AD203B41FA5}">
                      <a16:colId xmlns:a16="http://schemas.microsoft.com/office/drawing/2014/main" val="61879106"/>
                    </a:ext>
                  </a:extLst>
                </a:gridCol>
                <a:gridCol w="998540">
                  <a:extLst>
                    <a:ext uri="{9D8B030D-6E8A-4147-A177-3AD203B41FA5}">
                      <a16:colId xmlns:a16="http://schemas.microsoft.com/office/drawing/2014/main" val="4155815425"/>
                    </a:ext>
                  </a:extLst>
                </a:gridCol>
                <a:gridCol w="1075348">
                  <a:extLst>
                    <a:ext uri="{9D8B030D-6E8A-4147-A177-3AD203B41FA5}">
                      <a16:colId xmlns:a16="http://schemas.microsoft.com/office/drawing/2014/main" val="2273276868"/>
                    </a:ext>
                  </a:extLst>
                </a:gridCol>
                <a:gridCol w="949871">
                  <a:extLst>
                    <a:ext uri="{9D8B030D-6E8A-4147-A177-3AD203B41FA5}">
                      <a16:colId xmlns:a16="http://schemas.microsoft.com/office/drawing/2014/main" val="148945415"/>
                    </a:ext>
                  </a:extLst>
                </a:gridCol>
              </a:tblGrid>
              <a:tr h="231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дисциплины, ПМ, МДК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Преподаватель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семестр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Очное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Электронное обучение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Самработы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700830"/>
                  </a:ext>
                </a:extLst>
              </a:tr>
              <a:tr h="2218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ОГСЭ.00.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гуманитарный и социально-экономический учебный  цикл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894197"/>
                  </a:ext>
                </a:extLst>
              </a:tr>
              <a:tr h="1129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ОГСЭ.01.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философии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Листопадов Г.Н.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797260"/>
                  </a:ext>
                </a:extLst>
              </a:tr>
              <a:tr h="2316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в профессиональной деятельности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Дровнинова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К.В. /Савельева Ю.А.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528859"/>
                  </a:ext>
                </a:extLst>
              </a:tr>
              <a:tr h="1129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ОГСЭ.04.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Пухов А.А.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443268"/>
                  </a:ext>
                </a:extLst>
              </a:tr>
              <a:tr h="1129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ОГСЭ.05.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 общения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Болотова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М.Д.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80970"/>
                  </a:ext>
                </a:extLst>
              </a:tr>
              <a:tr h="1129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ОП.00.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Общепрофессиональный цикл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693640"/>
                  </a:ext>
                </a:extLst>
              </a:tr>
              <a:tr h="1129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ОП.02.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маркетинга гостиничных услуг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Акаро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Л.А.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582691"/>
                  </a:ext>
                </a:extLst>
              </a:tr>
              <a:tr h="2218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ОП.03.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Правовое и документационное обеспечение профессиональной деятельности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Кудрявцева Н.В.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96584"/>
                  </a:ext>
                </a:extLst>
              </a:tr>
              <a:tr h="2218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ОП.04.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и бухгалтерский учет гостиничного предприятия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Катасонова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Т.А.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456162"/>
                  </a:ext>
                </a:extLst>
              </a:tr>
              <a:tr h="2218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ОП.05.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зданиям и инженерным системам гостиничного предприятия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Малькова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В.А.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211242"/>
                  </a:ext>
                </a:extLst>
              </a:tr>
              <a:tr h="1159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ОП.06.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(второй)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Дровнинова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К.В.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2/3-4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665192"/>
                  </a:ext>
                </a:extLst>
              </a:tr>
              <a:tr h="2316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ОП.07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Предпринимательская деятельность в сфере гостиничного бизнеса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Катасонова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Т.А.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060460"/>
                  </a:ext>
                </a:extLst>
              </a:tr>
              <a:tr h="1129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ОП.08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жизнедеятельности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Митюков А.К.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99381"/>
                  </a:ext>
                </a:extLst>
              </a:tr>
              <a:tr h="1129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Профессиональный цикл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319580"/>
                  </a:ext>
                </a:extLst>
              </a:tr>
              <a:tr h="2218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МДК.03.01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службы обслуживания и эксплуатации номерного фонда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Трефилова О.Г.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2/3-4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487733"/>
                  </a:ext>
                </a:extLst>
              </a:tr>
              <a:tr h="3328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МДК.03.02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в сфере профессиональной коммуникации для службы обслуживания и эксплуатации номерного фонда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Богодухова Н.А. /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Дровнинова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К.В.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87090"/>
                  </a:ext>
                </a:extLst>
              </a:tr>
              <a:tr h="2276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МДК.04.01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бронирования и продаж гостиничного продукта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Владимирова И.С.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2/3-4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797822"/>
                  </a:ext>
                </a:extLst>
              </a:tr>
              <a:tr h="2316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МДК.04.02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в сфере профессиональной коммуникации для службы бронирования и продаж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Богодухова Н.А. /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Дровнинова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К.В.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882138"/>
                  </a:ext>
                </a:extLst>
              </a:tr>
              <a:tr h="1247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МДК.04.03.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индивидуальных туров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Васильева О.В.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915579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9899756-F39F-4D76-A533-E3D183F28C12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7390"/>
            <a:ext cx="12192000" cy="87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095" y="6212793"/>
            <a:ext cx="554764" cy="554764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0295" y="-93510"/>
            <a:ext cx="1662363" cy="15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0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6_TF00475556" id="{B4555943-04F2-4CB3-8390-D6F0D45A095E}" vid="{1A981C8E-D58C-4027-BEFE-8329C07BCAC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49A191-EC8C-4AA6-9C64-D32B5F047436}">
  <ds:schemaRefs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</Template>
  <TotalTime>0</TotalTime>
  <Words>1881</Words>
  <Application>Microsoft Office PowerPoint</Application>
  <PresentationFormat>Широкоэкранный</PresentationFormat>
  <Paragraphs>444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&amp;quot</vt:lpstr>
      <vt:lpstr>Arial</vt:lpstr>
      <vt:lpstr>Arial Black</vt:lpstr>
      <vt:lpstr>Calibri</vt:lpstr>
      <vt:lpstr>Calibri Light</vt:lpstr>
      <vt:lpstr>Corbel</vt:lpstr>
      <vt:lpstr>Times New Roman</vt:lpstr>
      <vt:lpstr>Wingdings</vt:lpstr>
      <vt:lpstr>Тема Office</vt:lpstr>
      <vt:lpstr>Применение  системы зачетов на основе гибкого подхода к реализации образовательных программ</vt:lpstr>
      <vt:lpstr>«Стратегия развития информационного общества в Российской Федерации на 2017 - 2030 годы»   Программа «Цифровая экономика Российской Федерации»  .</vt:lpstr>
      <vt:lpstr>Ключевые направления приоритетного проекта</vt:lpstr>
      <vt:lpstr>Действия образовательных организаций  при изменении графика учебного процесса</vt:lpstr>
      <vt:lpstr>Индивидуальный учебный план  </vt:lpstr>
      <vt:lpstr>Модели реализации ИУП  с использованием механизма перезачета: </vt:lpstr>
      <vt:lpstr>Нормативно – правовые акты</vt:lpstr>
      <vt:lpstr>Эффективный учебный план 43.02.14 Гостиничное дело, группы 23ГД, 11ГД, 21 ГД 09.02.07 Информационные системы и программирование, группа 11ИС  </vt:lpstr>
      <vt:lpstr>Презентация PowerPoint</vt:lpstr>
      <vt:lpstr>Дистанционные платформы для электронного обучения  в ГБПОУ КИГМ 23</vt:lpstr>
      <vt:lpstr>Рекомендации в период особых условий</vt:lpstr>
      <vt:lpstr>Зачет результатов обучения в условиях  особого режима </vt:lpstr>
      <vt:lpstr>Компетенции педагога</vt:lpstr>
      <vt:lpstr>Информационные ресурсы для реализации  программ среднего профессионального образования:</vt:lpstr>
      <vt:lpstr>Форма корректировки КТП  в ГБПОУ КИГМ 23 </vt:lpstr>
      <vt:lpstr>Материалы для размещения на GOOGLE диск</vt:lpstr>
      <vt:lpstr>Материалы для размещения на GOOGLE диск</vt:lpstr>
      <vt:lpstr>Организация практики с применением ДОТ (группа 31-СХ) </vt:lpstr>
      <vt:lpstr>Тестирование - один из методов контроля усвоения обучаемыми знаний, умений и навыков  .</vt:lpstr>
      <vt:lpstr>Портфолио-важный элемент практико- ориентированного, компетентностного  подхода к профессиональному образованию .</vt:lpstr>
      <vt:lpstr>Портфолио студента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2020-03-27T09:51:17Z</dcterms:created>
  <dcterms:modified xsi:type="dcterms:W3CDTF">2020-04-13T16:34:05Z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