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0" r:id="rId3"/>
    <p:sldId id="362" r:id="rId4"/>
    <p:sldId id="364" r:id="rId5"/>
    <p:sldId id="363" r:id="rId6"/>
    <p:sldId id="358" r:id="rId7"/>
    <p:sldId id="361" r:id="rId8"/>
    <p:sldId id="271" r:id="rId9"/>
    <p:sldId id="270" r:id="rId10"/>
    <p:sldId id="367" r:id="rId11"/>
    <p:sldId id="369" r:id="rId12"/>
    <p:sldId id="365" r:id="rId13"/>
    <p:sldId id="366" r:id="rId14"/>
    <p:sldId id="368" r:id="rId15"/>
    <p:sldId id="327" r:id="rId16"/>
    <p:sldId id="326" r:id="rId17"/>
    <p:sldId id="360" r:id="rId18"/>
    <p:sldId id="354" r:id="rId19"/>
    <p:sldId id="355" r:id="rId20"/>
    <p:sldId id="298" r:id="rId21"/>
    <p:sldId id="357" r:id="rId22"/>
    <p:sldId id="331" r:id="rId23"/>
    <p:sldId id="304" r:id="rId24"/>
    <p:sldId id="309" r:id="rId25"/>
    <p:sldId id="284" r:id="rId26"/>
  </p:sldIdLst>
  <p:sldSz cx="12192000" cy="6858000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7B0D-CA20-4DEF-B674-68D6FBA8599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2A66-6346-4610-92C0-0E07EF63B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A3B0-59B4-4AE7-AEF6-EAF949D4DAC2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32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A3B0-59B4-4AE7-AEF6-EAF949D4DAC2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98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>
            <a:extLst>
              <a:ext uri="{FF2B5EF4-FFF2-40B4-BE49-F238E27FC236}">
                <a16:creationId xmlns:a16="http://schemas.microsoft.com/office/drawing/2014/main" id="{B46FCB9C-49B9-484F-9520-7ACE5F1ACB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D2D2325-391D-4A46-B4B8-2CE0011E1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Отметим основные особенности при организации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 с обучающимися на основе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Web-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сервиса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COMDI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dirty="0"/>
              <a:t> При использовании </a:t>
            </a:r>
            <a:r>
              <a:rPr lang="en-US" dirty="0"/>
              <a:t>web-</a:t>
            </a:r>
            <a:r>
              <a:rPr lang="ru-RU" dirty="0"/>
              <a:t>сервиса занятия проводится  в форме </a:t>
            </a:r>
            <a:r>
              <a:rPr lang="ru-RU" dirty="0" err="1"/>
              <a:t>вебинара</a:t>
            </a:r>
            <a:r>
              <a:rPr lang="ru-RU" dirty="0"/>
              <a:t> в режиме</a:t>
            </a:r>
            <a:r>
              <a:rPr lang="en-US" b="1" dirty="0"/>
              <a:t> on</a:t>
            </a:r>
            <a:r>
              <a:rPr lang="ru-RU" b="1" dirty="0"/>
              <a:t>-</a:t>
            </a:r>
            <a:r>
              <a:rPr lang="en-US" b="1" dirty="0"/>
              <a:t>line</a:t>
            </a:r>
            <a:r>
              <a:rPr lang="ru-RU" dirty="0"/>
              <a:t> по заранее известному расписанию. Данную форму можно применять,  как в учебном процессе, так при внеклассной работе с обучающимися.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9944FF-D8DA-48FB-9786-FE63F7C59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C91A8-35CB-4EF1-A2DC-C22381CCEF47}" type="slidenum">
              <a:rPr lang="ru-RU" altLang="ru-RU">
                <a:latin typeface="Calibri" panose="020F0502020204030204" pitchFamily="34" charset="0"/>
              </a:rPr>
              <a:pPr eaLnBrk="1" hangingPunct="1"/>
              <a:t>20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DC610886-4E31-4361-9A37-E7F8BBE5A1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FD448175-DEBE-45DB-AE17-D2BC7D5D76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688C65DD-9D93-4B71-8B8C-99A28FF29B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748B22-D0C7-4859-A71E-0C961C78DBBE}" type="slidenum">
              <a:rPr lang="ru-RU" altLang="ru-RU">
                <a:latin typeface="Calibri" panose="020F0502020204030204" pitchFamily="34" charset="0"/>
              </a:rPr>
              <a:pPr eaLnBrk="1" hangingPunct="1"/>
              <a:t>22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98A3B0-59B4-4AE7-AEF6-EAF949D4DAC2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34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39480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724226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42117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FC1A29E-F1F7-4485-84EB-5B6E97FF6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8C9FF7E-712C-4EA5-9FC3-EC8E64558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D8E74EF-62B5-47C8-BB6E-45CC98A6A2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D91A-1D62-4EA5-8367-86D592F24E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413177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94039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50499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8050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20800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75348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1113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0344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78222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F75B-42B4-4AFE-8D19-393364960A0A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89836-0714-4137-8740-9C981F8F6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8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mith.com/camtasia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12" Type="http://schemas.openxmlformats.org/officeDocument/2006/relationships/hyperlink" Target="http://www.splashup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pl.it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disk.yandex.ru/" TargetMode="External"/><Relationship Id="rId10" Type="http://schemas.openxmlformats.org/officeDocument/2006/relationships/hyperlink" Target="http://edu.pkgod.ru/" TargetMode="External"/><Relationship Id="rId4" Type="http://schemas.openxmlformats.org/officeDocument/2006/relationships/hyperlink" Target="https://drive.google.com/" TargetMode="External"/><Relationship Id="rId9" Type="http://schemas.openxmlformats.org/officeDocument/2006/relationships/hyperlink" Target="https://us04web.zoom.u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ttm@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49" y="169327"/>
            <a:ext cx="11758411" cy="12602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«Политехнический колледж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Н. Н.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2198077"/>
            <a:ext cx="11249891" cy="2602523"/>
          </a:xfrm>
          <a:solidFill>
            <a:schemeClr val="bg1"/>
          </a:solidFill>
          <a:effectLst>
            <a:softEdge rad="635000"/>
          </a:effectLst>
        </p:spPr>
        <p:txBody>
          <a:bodyPr>
            <a:noAutofit/>
          </a:bodyPr>
          <a:lstStyle/>
          <a:p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текущего и промежуточного контроля </a:t>
            </a:r>
            <a:b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интернет-технологий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5" y="5204262"/>
            <a:ext cx="1550614" cy="15621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624946"/>
            <a:ext cx="4003964" cy="471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апреля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3379503538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BFB66E-299C-4895-A093-94D5C063C01E}"/>
              </a:ext>
            </a:extLst>
          </p:cNvPr>
          <p:cNvSpPr/>
          <p:nvPr/>
        </p:nvSpPr>
        <p:spPr>
          <a:xfrm>
            <a:off x="2639616" y="18864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Текущий контроль.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Опрос в процессе проведения вебинара с использование демонстрации рабочего стола преподавателя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4AF86-D357-4EA8-93D8-78A5A6B68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21247" r="35038" b="30390"/>
          <a:stretch/>
        </p:blipFill>
        <p:spPr>
          <a:xfrm>
            <a:off x="2038597" y="2060848"/>
            <a:ext cx="8114807" cy="378637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21EB47-8214-4599-B1AF-46DD00FA6A7D}"/>
              </a:ext>
            </a:extLst>
          </p:cNvPr>
          <p:cNvSpPr/>
          <p:nvPr/>
        </p:nvSpPr>
        <p:spPr>
          <a:xfrm>
            <a:off x="2387588" y="123077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Занятие  по дисциплине «САПР технологических процессов и ИТ в профессиональной деятельности» </a:t>
            </a:r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A0A8E-466B-48A0-BDF9-7EF277A074AC}"/>
              </a:ext>
            </a:extLst>
          </p:cNvPr>
          <p:cNvSpPr txBox="1"/>
          <p:nvPr/>
        </p:nvSpPr>
        <p:spPr>
          <a:xfrm>
            <a:off x="3773996" y="6297436"/>
            <a:ext cx="464400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 Преподаватель ведет видеозапись вебинара.</a:t>
            </a:r>
          </a:p>
        </p:txBody>
      </p:sp>
    </p:spTree>
    <p:extLst>
      <p:ext uri="{BB962C8B-B14F-4D97-AF65-F5344CB8AC3E}">
        <p14:creationId xmlns:p14="http://schemas.microsoft.com/office/powerpoint/2010/main" val="448269127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D467E2-AAA2-4F3C-8D46-69EA8DEFE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8" t="16384" r="34250" b="33403"/>
          <a:stretch/>
        </p:blipFill>
        <p:spPr>
          <a:xfrm>
            <a:off x="2638968" y="1772816"/>
            <a:ext cx="7532416" cy="3600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520E1A-BA8C-4F55-9248-7B2EECC96CC2}"/>
              </a:ext>
            </a:extLst>
          </p:cNvPr>
          <p:cNvSpPr/>
          <p:nvPr/>
        </p:nvSpPr>
        <p:spPr>
          <a:xfrm>
            <a:off x="2462592" y="347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Текущий контроль.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Опрос в процессе проведения вебинара с использование демонстрации рабочего стола студента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83BE57-972A-4076-95EC-BDFFF9357238}"/>
              </a:ext>
            </a:extLst>
          </p:cNvPr>
          <p:cNvSpPr/>
          <p:nvPr/>
        </p:nvSpPr>
        <p:spPr>
          <a:xfrm>
            <a:off x="2606608" y="1124744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Занятие  по дисциплине «САПР технологических процессов и ИТ в профессиональной деятельности» 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D7CAE2-3ECA-4ECD-82CE-3950EC299A40}"/>
              </a:ext>
            </a:extLst>
          </p:cNvPr>
          <p:cNvSpPr txBox="1"/>
          <p:nvPr/>
        </p:nvSpPr>
        <p:spPr>
          <a:xfrm>
            <a:off x="3993016" y="5932540"/>
            <a:ext cx="4644008" cy="338554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 Преподаватель ведет видеозапись вебинара.</a:t>
            </a:r>
          </a:p>
        </p:txBody>
      </p:sp>
    </p:spTree>
    <p:extLst>
      <p:ext uri="{BB962C8B-B14F-4D97-AF65-F5344CB8AC3E}">
        <p14:creationId xmlns:p14="http://schemas.microsoft.com/office/powerpoint/2010/main" val="2404727456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8E35E76-D42B-49E3-B527-6F4BDCF23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3" r="14663" b="17785"/>
          <a:stretch/>
        </p:blipFill>
        <p:spPr>
          <a:xfrm>
            <a:off x="550026" y="1185057"/>
            <a:ext cx="6462464" cy="4226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AB826B-4C46-4260-92AE-2E11119C1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62"/>
          <a:stretch/>
        </p:blipFill>
        <p:spPr>
          <a:xfrm>
            <a:off x="2504583" y="4069943"/>
            <a:ext cx="6228184" cy="2683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A0D8325-564E-4A0E-9701-BAE2F4541A3A}"/>
              </a:ext>
            </a:extLst>
          </p:cNvPr>
          <p:cNvCxnSpPr>
            <a:cxnSpLocks/>
          </p:cNvCxnSpPr>
          <p:nvPr/>
        </p:nvCxnSpPr>
        <p:spPr>
          <a:xfrm>
            <a:off x="1869141" y="3022581"/>
            <a:ext cx="1596404" cy="17482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C62861-F331-4BF3-9883-8E4C9A72E3E9}"/>
              </a:ext>
            </a:extLst>
          </p:cNvPr>
          <p:cNvSpPr/>
          <p:nvPr/>
        </p:nvSpPr>
        <p:spPr>
          <a:xfrm>
            <a:off x="1237129" y="163033"/>
            <a:ext cx="95339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Промежуточный  контроль. Экзамен  в СДО</a:t>
            </a:r>
          </a:p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МДК.05.01 Проектирование и дизайн информационных систем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9EFB2-0A06-4B20-A791-04C0A5C5A3AE}"/>
              </a:ext>
            </a:extLst>
          </p:cNvPr>
          <p:cNvSpPr txBox="1"/>
          <p:nvPr/>
        </p:nvSpPr>
        <p:spPr>
          <a:xfrm>
            <a:off x="6522459" y="1105778"/>
            <a:ext cx="5618674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1. Вебинар по организации  проведения экзамена в течении 15 минут.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41F7B-82B1-4FE4-BE8C-34C59E3EF0E3}"/>
              </a:ext>
            </a:extLst>
          </p:cNvPr>
          <p:cNvSpPr txBox="1"/>
          <p:nvPr/>
        </p:nvSpPr>
        <p:spPr>
          <a:xfrm>
            <a:off x="6522459" y="1934842"/>
            <a:ext cx="5618674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2. Преподаватель открывает доступ к материалам экзамена в системе СДО. Количество билетов должно быть по количеству студентов.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8AB41-747A-43F1-A2AD-4D5182D5268C}"/>
              </a:ext>
            </a:extLst>
          </p:cNvPr>
          <p:cNvSpPr txBox="1"/>
          <p:nvPr/>
        </p:nvSpPr>
        <p:spPr>
          <a:xfrm>
            <a:off x="6522459" y="3149165"/>
            <a:ext cx="5618674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3. Студент скачивает материал согласно билету,  список размещен в облаке. Преподаватель закрывает доступ в системе СДО.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90D942-06BE-4FC3-BFDC-36BBCA0A29DE}"/>
              </a:ext>
            </a:extLst>
          </p:cNvPr>
          <p:cNvSpPr txBox="1"/>
          <p:nvPr/>
        </p:nvSpPr>
        <p:spPr>
          <a:xfrm>
            <a:off x="6573326" y="4582672"/>
            <a:ext cx="5618674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4. Студент  размещает материал согласно билету в системе СДО до определенного времени.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755E7-5732-46B8-B3E0-0FA6657611BF}"/>
              </a:ext>
            </a:extLst>
          </p:cNvPr>
          <p:cNvSpPr txBox="1"/>
          <p:nvPr/>
        </p:nvSpPr>
        <p:spPr>
          <a:xfrm>
            <a:off x="6573326" y="5611510"/>
            <a:ext cx="5618674" cy="584775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/>
              <a:t>5.Преподаватель  размещает протокол экзамена в системе СДО. </a:t>
            </a:r>
          </a:p>
        </p:txBody>
      </p:sp>
    </p:spTree>
    <p:extLst>
      <p:ext uri="{BB962C8B-B14F-4D97-AF65-F5344CB8AC3E}">
        <p14:creationId xmlns:p14="http://schemas.microsoft.com/office/powerpoint/2010/main" val="4016250496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AE8056-23FC-4F00-BED5-A193B94F83B7}"/>
              </a:ext>
            </a:extLst>
          </p:cNvPr>
          <p:cNvSpPr/>
          <p:nvPr/>
        </p:nvSpPr>
        <p:spPr>
          <a:xfrm>
            <a:off x="2520808" y="26925"/>
            <a:ext cx="7150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Промежуточный  контроль. 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Проведение дифференцированного зачета.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Тест 45 минут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D5C1FB-9011-45F5-9C38-CF5B5063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20" y="910367"/>
            <a:ext cx="7150384" cy="4020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E19C1D-406C-4650-94D3-860D1A364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50000" r="26308" b="14420"/>
          <a:stretch/>
        </p:blipFill>
        <p:spPr>
          <a:xfrm>
            <a:off x="4272260" y="4570779"/>
            <a:ext cx="7070846" cy="21361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CC99A4-62F9-4F0A-B504-46FF83D43B18}"/>
              </a:ext>
            </a:extLst>
          </p:cNvPr>
          <p:cNvSpPr/>
          <p:nvPr/>
        </p:nvSpPr>
        <p:spPr>
          <a:xfrm>
            <a:off x="7438944" y="4818494"/>
            <a:ext cx="223224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13927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7454BA-92E9-47C2-A265-BCB7B092D7DD}"/>
              </a:ext>
            </a:extLst>
          </p:cNvPr>
          <p:cNvSpPr/>
          <p:nvPr/>
        </p:nvSpPr>
        <p:spPr>
          <a:xfrm>
            <a:off x="551330" y="442459"/>
            <a:ext cx="11524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Промежуточный  контроль. Примеры вопросов из теста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FDC76-C6CE-4E7C-81B7-971D15C8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28" y="1406261"/>
            <a:ext cx="6092046" cy="34251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8A48FA-BF33-45AB-9EFB-A3DD5293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78" y="3247189"/>
            <a:ext cx="5635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5733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F07EC5B1-403E-4A01-9AE7-F98718513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750" y="231776"/>
            <a:ext cx="7772400" cy="2670450"/>
          </a:xfrm>
        </p:spPr>
        <p:txBody>
          <a:bodyPr>
            <a:normAutofit fontScale="90000"/>
          </a:bodyPr>
          <a:lstStyle/>
          <a:p>
            <a:br>
              <a:rPr lang="ru-RU" altLang="ru-RU" sz="3200" dirty="0"/>
            </a:br>
            <a:br>
              <a:rPr lang="ru-RU" altLang="ru-RU" sz="3200" dirty="0"/>
            </a:br>
            <a:br>
              <a:rPr lang="ru-RU" altLang="ru-RU" sz="3200" dirty="0"/>
            </a:br>
            <a:br>
              <a:rPr lang="ru-RU" altLang="ru-RU" sz="3200" dirty="0"/>
            </a:br>
            <a:r>
              <a:rPr lang="ru-RU" altLang="ru-RU" sz="3200" b="1" dirty="0"/>
              <a:t>Методические подходы к создание учебных видеофрагментов и  видеоуроков </a:t>
            </a:r>
            <a:br>
              <a:rPr lang="ru-RU" altLang="ru-RU" dirty="0"/>
            </a:br>
            <a:br>
              <a:rPr lang="ru-RU" altLang="ru-RU" dirty="0"/>
            </a:br>
            <a:endParaRPr lang="ru-RU" altLang="ru-RU" dirty="0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9BDD5FBA-E2F0-48A1-800E-52E87783A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088860"/>
            <a:ext cx="34353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>
            <a:extLst>
              <a:ext uri="{FF2B5EF4-FFF2-40B4-BE49-F238E27FC236}">
                <a16:creationId xmlns:a16="http://schemas.microsoft.com/office/drawing/2014/main" id="{837DEB0F-339B-4171-A522-FF9FC83D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8861"/>
            <a:ext cx="3553114" cy="208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Прямоугольник 6">
            <a:extLst>
              <a:ext uri="{FF2B5EF4-FFF2-40B4-BE49-F238E27FC236}">
                <a16:creationId xmlns:a16="http://schemas.microsoft.com/office/drawing/2014/main" id="{7223CCBA-6C8E-4C77-B53B-9EC2FC52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82" y="4563481"/>
            <a:ext cx="107210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/>
              <a:t>Как провести дистанционное занятие в режиме реального времени, чтобы оно было насыщено,  интересно, динамично, правильно построено и обладало  высоким коэффициентом полезного действия? </a:t>
            </a:r>
          </a:p>
        </p:txBody>
      </p:sp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BF59A839-30F4-4B02-BE07-67E729EA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/>
              <a:t>Алгоритм построения</a:t>
            </a:r>
          </a:p>
        </p:txBody>
      </p:sp>
      <p:pic>
        <p:nvPicPr>
          <p:cNvPr id="36867" name="Рисунок 3" descr="Алгоритм в тек ред.jpg">
            <a:extLst>
              <a:ext uri="{FF2B5EF4-FFF2-40B4-BE49-F238E27FC236}">
                <a16:creationId xmlns:a16="http://schemas.microsoft.com/office/drawing/2014/main" id="{A26F171E-6EE7-446A-80F3-D77234064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125539"/>
            <a:ext cx="6753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>
            <a:extLst>
              <a:ext uri="{FF2B5EF4-FFF2-40B4-BE49-F238E27FC236}">
                <a16:creationId xmlns:a16="http://schemas.microsoft.com/office/drawing/2014/main" id="{E87154C0-1B49-4067-A94F-27292F58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98" y="4508501"/>
            <a:ext cx="2390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40A71CAA-3D1E-4763-8EBD-9E113AB7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508501"/>
            <a:ext cx="24003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>
            <a:extLst>
              <a:ext uri="{FF2B5EF4-FFF2-40B4-BE49-F238E27FC236}">
                <a16:creationId xmlns:a16="http://schemas.microsoft.com/office/drawing/2014/main" id="{E161DAE9-BE22-450B-873F-F99B6F7E4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462" y="4540251"/>
            <a:ext cx="2352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Box 7">
            <a:extLst>
              <a:ext uri="{FF2B5EF4-FFF2-40B4-BE49-F238E27FC236}">
                <a16:creationId xmlns:a16="http://schemas.microsoft.com/office/drawing/2014/main" id="{313490A5-2848-4CDC-90A7-9B693F67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6334126"/>
            <a:ext cx="622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Видео алгоритмы построения</a:t>
            </a:r>
          </a:p>
        </p:txBody>
      </p:sp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0A6C43-C409-4EC5-913D-C8EA118C72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74" t="70034" r="22438" b="10357"/>
          <a:stretch/>
        </p:blipFill>
        <p:spPr>
          <a:xfrm>
            <a:off x="8307002" y="5287648"/>
            <a:ext cx="2304457" cy="12904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D7FA4-B51D-4FC2-862D-5D3E52920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3" t="33192" r="43700" b="47199"/>
          <a:stretch/>
        </p:blipFill>
        <p:spPr>
          <a:xfrm>
            <a:off x="8363544" y="3427990"/>
            <a:ext cx="2304457" cy="12904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F385E-9681-4E14-B858-ADEA9B21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3" t="33029" r="64267" b="47362"/>
          <a:stretch/>
        </p:blipFill>
        <p:spPr>
          <a:xfrm>
            <a:off x="8455720" y="1410363"/>
            <a:ext cx="2212281" cy="12904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A4DFAF-D28D-4371-BD65-FFA82A6B0F40}"/>
              </a:ext>
            </a:extLst>
          </p:cNvPr>
          <p:cNvSpPr/>
          <p:nvPr/>
        </p:nvSpPr>
        <p:spPr>
          <a:xfrm>
            <a:off x="2934717" y="273576"/>
            <a:ext cx="5788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Пример заданий занятия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3213605-AD7F-4271-AC0E-980DBA1B1ECD}"/>
              </a:ext>
            </a:extLst>
          </p:cNvPr>
          <p:cNvSpPr/>
          <p:nvPr/>
        </p:nvSpPr>
        <p:spPr>
          <a:xfrm>
            <a:off x="1775521" y="1509723"/>
            <a:ext cx="63546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Задание1. Построить деталь с помощью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Команды «Массив по концентрической сетке»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видео инструкции со звуком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5316CD-A1B7-4633-BEF9-CA21E2F1CA02}"/>
              </a:ext>
            </a:extLst>
          </p:cNvPr>
          <p:cNvSpPr/>
          <p:nvPr/>
        </p:nvSpPr>
        <p:spPr>
          <a:xfrm>
            <a:off x="1775520" y="3398686"/>
            <a:ext cx="5523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Задание2. Построить деталь с помощью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Команды «Массив по  сетке» 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видео инструкции со звуком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7A67FE0-A510-43AF-A67B-D28A9CFF44B0}"/>
              </a:ext>
            </a:extLst>
          </p:cNvPr>
          <p:cNvSpPr/>
          <p:nvPr/>
        </p:nvSpPr>
        <p:spPr>
          <a:xfrm>
            <a:off x="1775520" y="5287649"/>
            <a:ext cx="6100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Задание3. Построить деталь  по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видео инструкции со звуком </a:t>
            </a:r>
          </a:p>
        </p:txBody>
      </p:sp>
    </p:spTree>
    <p:extLst>
      <p:ext uri="{BB962C8B-B14F-4D97-AF65-F5344CB8AC3E}">
        <p14:creationId xmlns:p14="http://schemas.microsoft.com/office/powerpoint/2010/main" val="2359394537"/>
      </p:ext>
    </p:extLst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>
            <a:extLst>
              <a:ext uri="{FF2B5EF4-FFF2-40B4-BE49-F238E27FC236}">
                <a16:creationId xmlns:a16="http://schemas.microsoft.com/office/drawing/2014/main" id="{7020774E-27A8-4434-A811-C45E6E06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altLang="ru-RU" b="1"/>
              <a:t> Camtasia Studio</a:t>
            </a:r>
            <a:br>
              <a:rPr lang="ru-RU" altLang="ru-RU" b="1"/>
            </a:br>
            <a:endParaRPr lang="ru-RU" altLang="ru-RU"/>
          </a:p>
        </p:txBody>
      </p:sp>
      <p:pic>
        <p:nvPicPr>
          <p:cNvPr id="45059" name="Picture 2" descr="Окно приветствия Camtasia Studio">
            <a:extLst>
              <a:ext uri="{FF2B5EF4-FFF2-40B4-BE49-F238E27FC236}">
                <a16:creationId xmlns:a16="http://schemas.microsoft.com/office/drawing/2014/main" id="{306ECC52-D3E2-4FD0-854A-48830AF2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133601"/>
            <a:ext cx="5616575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6">
            <a:extLst>
              <a:ext uri="{FF2B5EF4-FFF2-40B4-BE49-F238E27FC236}">
                <a16:creationId xmlns:a16="http://schemas.microsoft.com/office/drawing/2014/main" id="{1C40AEF6-2207-4E88-9BCA-5963C0E2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35" y="5473700"/>
            <a:ext cx="1129085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Дистрибутив программы, в том числе бесплатную 30-дневную версию, можно скачать с сайта компании </a:t>
            </a:r>
            <a:r>
              <a:rPr lang="ru-RU" altLang="ru-RU" sz="2800" u="sng" dirty="0">
                <a:hlinkClick r:id="rId3"/>
              </a:rPr>
              <a:t>http://www.techsmith.com/camtasia/</a:t>
            </a:r>
            <a:r>
              <a:rPr lang="ru-RU" altLang="ru-RU" sz="2800" dirty="0"/>
              <a:t>. </a:t>
            </a: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89EE10BA-5866-48CA-B321-7BEA51928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35" y="549275"/>
            <a:ext cx="10747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 err="1"/>
              <a:t>Camtasia</a:t>
            </a:r>
            <a:r>
              <a:rPr lang="ru-RU" altLang="ru-RU" sz="12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 err="1"/>
              <a:t>Studio</a:t>
            </a:r>
            <a:r>
              <a:rPr lang="ru-RU" altLang="ru-RU" sz="1200" dirty="0">
                <a:cs typeface="Times New Roman" panose="02020603050405020304" pitchFamily="18" charset="0"/>
              </a:rPr>
              <a:t> – </a:t>
            </a:r>
            <a:r>
              <a:rPr lang="ru-RU" altLang="ru-RU" sz="2800" dirty="0"/>
              <a:t>программа, предназначенная для захвата изображений с экрана монитора и создания на их основе видеофайлов.</a:t>
            </a:r>
          </a:p>
        </p:txBody>
      </p:sp>
    </p:spTree>
  </p:cSld>
  <p:clrMapOvr>
    <a:masterClrMapping/>
  </p:clrMapOvr>
  <p:transition spd="med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10F10-54DE-433C-9E00-B2E67C05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04813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latin typeface="Arial" charset="0"/>
                <a:ea typeface="+mn-ea"/>
                <a:cs typeface="Arial" charset="0"/>
              </a:rPr>
              <a:t>Сделанное при помощи </a:t>
            </a:r>
            <a:r>
              <a:rPr lang="ru-RU" sz="2800" dirty="0" err="1">
                <a:latin typeface="Arial" charset="0"/>
                <a:ea typeface="+mn-ea"/>
                <a:cs typeface="Arial" charset="0"/>
              </a:rPr>
              <a:t>Camtasia</a:t>
            </a:r>
            <a:r>
              <a:rPr lang="ru-RU" sz="2800" dirty="0">
                <a:latin typeface="Arial" charset="0"/>
                <a:ea typeface="+mn-ea"/>
                <a:cs typeface="Arial" charset="0"/>
              </a:rPr>
              <a:t> </a:t>
            </a:r>
            <a:r>
              <a:rPr lang="ru-RU" sz="2800" dirty="0" err="1">
                <a:latin typeface="Arial" charset="0"/>
                <a:ea typeface="+mn-ea"/>
                <a:cs typeface="Arial" charset="0"/>
              </a:rPr>
              <a:t>Studio</a:t>
            </a:r>
            <a:r>
              <a:rPr lang="ru-RU" sz="2800" dirty="0">
                <a:latin typeface="Arial" charset="0"/>
                <a:ea typeface="+mn-ea"/>
                <a:cs typeface="Arial" charset="0"/>
              </a:rPr>
              <a:t> видео можно экспортировать в один из поддерживаемых программой форматов:</a:t>
            </a:r>
            <a:br>
              <a:rPr lang="ru-RU" dirty="0"/>
            </a:br>
            <a:endParaRPr lang="ru-RU" dirty="0"/>
          </a:p>
        </p:txBody>
      </p:sp>
      <p:sp>
        <p:nvSpPr>
          <p:cNvPr id="46083" name="Текст 2">
            <a:extLst>
              <a:ext uri="{FF2B5EF4-FFF2-40B4-BE49-F238E27FC236}">
                <a16:creationId xmlns:a16="http://schemas.microsoft.com/office/drawing/2014/main" id="{23C175DD-24E8-4250-8278-777A1FDCC2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03388" y="1628775"/>
            <a:ext cx="8640762" cy="4114800"/>
          </a:xfrm>
        </p:spPr>
        <p:txBody>
          <a:bodyPr/>
          <a:lstStyle/>
          <a:p>
            <a:r>
              <a:rPr lang="ru-RU" altLang="ru-RU" b="1"/>
              <a:t>MP4/FLV/SWF</a:t>
            </a:r>
            <a:r>
              <a:rPr lang="ru-RU" altLang="ru-RU"/>
              <a:t> (совместимые с Flash player);</a:t>
            </a:r>
          </a:p>
          <a:p>
            <a:r>
              <a:rPr lang="en-US" altLang="ru-RU" b="1"/>
              <a:t>M4V</a:t>
            </a:r>
            <a:r>
              <a:rPr lang="en-US" altLang="ru-RU"/>
              <a:t> (</a:t>
            </a:r>
            <a:r>
              <a:rPr lang="ru-RU" altLang="ru-RU"/>
              <a:t>для</a:t>
            </a:r>
            <a:r>
              <a:rPr lang="en-US" altLang="ru-RU"/>
              <a:t> iPad/iPod/iPhone/iTunes);</a:t>
            </a:r>
            <a:endParaRPr lang="ru-RU" altLang="ru-RU"/>
          </a:p>
          <a:p>
            <a:r>
              <a:rPr lang="ru-RU" altLang="ru-RU" b="1"/>
              <a:t>AVI</a:t>
            </a:r>
            <a:r>
              <a:rPr lang="ru-RU" altLang="ru-RU"/>
              <a:t> (для CD/DVD);</a:t>
            </a:r>
          </a:p>
          <a:p>
            <a:r>
              <a:rPr lang="ru-RU" altLang="ru-RU" b="1"/>
              <a:t>WMV</a:t>
            </a:r>
            <a:r>
              <a:rPr lang="ru-RU" altLang="ru-RU"/>
              <a:t> (Silverlight-совместимый);</a:t>
            </a:r>
          </a:p>
          <a:p>
            <a:r>
              <a:rPr lang="ru-RU" altLang="ru-RU" b="1"/>
              <a:t>MOV</a:t>
            </a:r>
            <a:r>
              <a:rPr lang="ru-RU" altLang="ru-RU"/>
              <a:t> (для QuickTime);</a:t>
            </a:r>
          </a:p>
          <a:p>
            <a:r>
              <a:rPr lang="ru-RU" altLang="ru-RU" b="1"/>
              <a:t>RM;</a:t>
            </a:r>
            <a:endParaRPr lang="ru-RU" altLang="ru-RU"/>
          </a:p>
          <a:p>
            <a:r>
              <a:rPr lang="ru-RU" altLang="ru-RU" b="1"/>
              <a:t>анимированный GIF;</a:t>
            </a:r>
            <a:endParaRPr lang="ru-RU" altLang="ru-RU"/>
          </a:p>
          <a:p>
            <a:r>
              <a:rPr lang="ru-RU" altLang="ru-RU" b="1"/>
              <a:t>MP3.</a:t>
            </a:r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A727E0-BC3B-4EE6-BD05-9F71D7F13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22" y="5280275"/>
            <a:ext cx="2045753" cy="1150174"/>
          </a:xfrm>
          <a:prstGeom prst="rect">
            <a:avLst/>
          </a:prstGeom>
        </p:spPr>
      </p:pic>
      <p:pic>
        <p:nvPicPr>
          <p:cNvPr id="3" name="Picture 2" descr="http://www.ixbt.com/cm/cloud-computing/cloud.jpg">
            <a:extLst>
              <a:ext uri="{FF2B5EF4-FFF2-40B4-BE49-F238E27FC236}">
                <a16:creationId xmlns:a16="http://schemas.microsoft.com/office/drawing/2014/main" id="{C8B0A758-4F56-4CF0-BE74-904C1082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412" y="2240935"/>
            <a:ext cx="2440090" cy="1435266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2D2FDC-43C4-46BF-A2EA-E9F06FF656C8}"/>
              </a:ext>
            </a:extLst>
          </p:cNvPr>
          <p:cNvSpPr/>
          <p:nvPr/>
        </p:nvSpPr>
        <p:spPr>
          <a:xfrm>
            <a:off x="997148" y="1577725"/>
            <a:ext cx="13747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Облачные сервисы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5A5082-D4D3-4120-AFC4-2BB2A4653E6A}"/>
              </a:ext>
            </a:extLst>
          </p:cNvPr>
          <p:cNvSpPr/>
          <p:nvPr/>
        </p:nvSpPr>
        <p:spPr>
          <a:xfrm>
            <a:off x="680416" y="4822048"/>
            <a:ext cx="186461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Онлайн сервисы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13C26FA-0BCC-44E3-888C-DC2BC6256303}"/>
              </a:ext>
            </a:extLst>
          </p:cNvPr>
          <p:cNvSpPr/>
          <p:nvPr/>
        </p:nvSpPr>
        <p:spPr>
          <a:xfrm>
            <a:off x="559834" y="3703248"/>
            <a:ext cx="252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u="sng" dirty="0">
                <a:hlinkClick r:id="rId4"/>
              </a:rPr>
              <a:t>https://drive.google.com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065E98-91BC-4ED1-B952-31ECA6E2116B}"/>
              </a:ext>
            </a:extLst>
          </p:cNvPr>
          <p:cNvSpPr/>
          <p:nvPr/>
        </p:nvSpPr>
        <p:spPr>
          <a:xfrm>
            <a:off x="559834" y="4099627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http://disk.yandex.ru/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6E183C-BF05-47EE-BB25-2F340F8E324F}"/>
              </a:ext>
            </a:extLst>
          </p:cNvPr>
          <p:cNvSpPr/>
          <p:nvPr/>
        </p:nvSpPr>
        <p:spPr>
          <a:xfrm>
            <a:off x="559834" y="4453074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https://cloud.mail.ru/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34FA0D-4C5B-4BFB-8678-76CE1D4516D0}"/>
              </a:ext>
            </a:extLst>
          </p:cNvPr>
          <p:cNvSpPr/>
          <p:nvPr/>
        </p:nvSpPr>
        <p:spPr>
          <a:xfrm>
            <a:off x="715239" y="6488668"/>
            <a:ext cx="15520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https://repl.it/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F33ABA-5511-4D2D-B418-9B847C80C75C}"/>
              </a:ext>
            </a:extLst>
          </p:cNvPr>
          <p:cNvSpPr/>
          <p:nvPr/>
        </p:nvSpPr>
        <p:spPr>
          <a:xfrm>
            <a:off x="3260923" y="1003188"/>
            <a:ext cx="5670153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Инструменты взаимодействия на основе ИКТ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C8CF55-0DE5-4572-A541-E73CF407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445" y="15206"/>
            <a:ext cx="8109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Проведение дистанционного занятия на основе  использования интернет-технологий</a:t>
            </a:r>
            <a:endParaRPr lang="ru-RU" dirty="0">
              <a:latin typeface="Arial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8552B9-374F-4DFB-BD1B-D95D7801D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74" y="2226586"/>
            <a:ext cx="2651046" cy="14904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7C125BE-F43A-4B53-891F-9860D3EBA7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1680" r="41395"/>
          <a:stretch/>
        </p:blipFill>
        <p:spPr>
          <a:xfrm>
            <a:off x="8998696" y="2215823"/>
            <a:ext cx="2505247" cy="147613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32D8D8A-26C6-434E-870D-EE2BD1E7DDDE}"/>
              </a:ext>
            </a:extLst>
          </p:cNvPr>
          <p:cNvSpPr/>
          <p:nvPr/>
        </p:nvSpPr>
        <p:spPr>
          <a:xfrm>
            <a:off x="9491150" y="1537194"/>
            <a:ext cx="13747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ZOOM</a:t>
            </a:r>
          </a:p>
          <a:p>
            <a:pPr lvl="0"/>
            <a:r>
              <a:rPr lang="ru-RU" b="1" dirty="0"/>
              <a:t>вебинары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7DEA220-7CB4-47E2-BB9C-7F1426842E37}"/>
              </a:ext>
            </a:extLst>
          </p:cNvPr>
          <p:cNvSpPr/>
          <p:nvPr/>
        </p:nvSpPr>
        <p:spPr>
          <a:xfrm>
            <a:off x="5071200" y="1502795"/>
            <a:ext cx="171501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MOODLE</a:t>
            </a:r>
            <a:endParaRPr lang="ru-RU" b="1" dirty="0"/>
          </a:p>
          <a:p>
            <a:pPr lvl="0" algn="ctr"/>
            <a:r>
              <a:rPr lang="ru-RU" b="1" dirty="0"/>
              <a:t>СДО</a:t>
            </a:r>
          </a:p>
        </p:txBody>
      </p:sp>
      <p:sp>
        <p:nvSpPr>
          <p:cNvPr id="16" name="Стрелка: вверх-вниз 15">
            <a:extLst>
              <a:ext uri="{FF2B5EF4-FFF2-40B4-BE49-F238E27FC236}">
                <a16:creationId xmlns:a16="http://schemas.microsoft.com/office/drawing/2014/main" id="{51AD9E16-5FE1-4D20-ACF9-5985E2CBAEC6}"/>
              </a:ext>
            </a:extLst>
          </p:cNvPr>
          <p:cNvSpPr/>
          <p:nvPr/>
        </p:nvSpPr>
        <p:spPr>
          <a:xfrm rot="16200000">
            <a:off x="3631713" y="2012851"/>
            <a:ext cx="369333" cy="1552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72BE5B00-6769-4993-B286-0C050A309355}"/>
              </a:ext>
            </a:extLst>
          </p:cNvPr>
          <p:cNvSpPr/>
          <p:nvPr/>
        </p:nvSpPr>
        <p:spPr>
          <a:xfrm rot="16200000">
            <a:off x="7994846" y="2197517"/>
            <a:ext cx="369333" cy="1552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E3162B-73C8-4681-BD07-3F5015865B54}"/>
              </a:ext>
            </a:extLst>
          </p:cNvPr>
          <p:cNvSpPr txBox="1"/>
          <p:nvPr/>
        </p:nvSpPr>
        <p:spPr>
          <a:xfrm>
            <a:off x="3260923" y="4822048"/>
            <a:ext cx="55252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Работа с программами без установки на компьютер</a:t>
            </a:r>
          </a:p>
        </p:txBody>
      </p:sp>
      <p:sp>
        <p:nvSpPr>
          <p:cNvPr id="19" name="Прямоугольник 14">
            <a:extLst>
              <a:ext uri="{FF2B5EF4-FFF2-40B4-BE49-F238E27FC236}">
                <a16:creationId xmlns:a16="http://schemas.microsoft.com/office/drawing/2014/main" id="{40C8B6A3-7428-451F-9645-66DB14136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597" y="3796124"/>
            <a:ext cx="2843808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>
                <a:hlinkClick r:id="rId9"/>
              </a:rPr>
              <a:t>https://us04web.zoom.us/</a:t>
            </a:r>
            <a:endParaRPr lang="ru-RU" altLang="ru-RU" b="1" dirty="0"/>
          </a:p>
        </p:txBody>
      </p:sp>
      <p:sp>
        <p:nvSpPr>
          <p:cNvPr id="20" name="Прямоугольник 15">
            <a:extLst>
              <a:ext uri="{FF2B5EF4-FFF2-40B4-BE49-F238E27FC236}">
                <a16:creationId xmlns:a16="http://schemas.microsoft.com/office/drawing/2014/main" id="{02EEFE5E-2D1E-4EA8-B831-820712B5F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4573" y="3745941"/>
            <a:ext cx="2422852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/>
              <a:t>http://www.netklacc.ru</a:t>
            </a:r>
            <a:endParaRPr lang="ru-RU" altLang="ru-RU" sz="1600" b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26DDC0F-7197-455D-881B-528876C5C389}"/>
              </a:ext>
            </a:extLst>
          </p:cNvPr>
          <p:cNvSpPr/>
          <p:nvPr/>
        </p:nvSpPr>
        <p:spPr>
          <a:xfrm>
            <a:off x="5071200" y="4165456"/>
            <a:ext cx="2172390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http://edu.pkgod.ru/</a:t>
            </a:r>
            <a:endParaRPr lang="ru-RU" dirty="0"/>
          </a:p>
        </p:txBody>
      </p:sp>
      <p:pic>
        <p:nvPicPr>
          <p:cNvPr id="22" name="Picture 2" descr="http://hellophoto.ru/wp-content/uploads/splashup-free-photoshop-alternative-550x319.png">
            <a:extLst>
              <a:ext uri="{FF2B5EF4-FFF2-40B4-BE49-F238E27FC236}">
                <a16:creationId xmlns:a16="http://schemas.microsoft.com/office/drawing/2014/main" id="{6B8B10D6-B2CA-4235-AF85-E0FE3D93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43432" y="5280275"/>
            <a:ext cx="2184249" cy="1266865"/>
          </a:xfrm>
          <a:prstGeom prst="rect">
            <a:avLst/>
          </a:prstGeom>
          <a:noFill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156A81-700E-4A48-BC39-457073144F21}"/>
              </a:ext>
            </a:extLst>
          </p:cNvPr>
          <p:cNvSpPr/>
          <p:nvPr/>
        </p:nvSpPr>
        <p:spPr>
          <a:xfrm>
            <a:off x="3558552" y="6547867"/>
            <a:ext cx="2067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 www.splashup.com</a:t>
            </a:r>
            <a:endParaRPr lang="ru-RU" dirty="0"/>
          </a:p>
        </p:txBody>
      </p:sp>
      <p:pic>
        <p:nvPicPr>
          <p:cNvPr id="24" name="Picture 29">
            <a:extLst>
              <a:ext uri="{FF2B5EF4-FFF2-40B4-BE49-F238E27FC236}">
                <a16:creationId xmlns:a16="http://schemas.microsoft.com/office/drawing/2014/main" id="{67E9CFB3-EBAD-4175-97FA-F11C1F8866F4}"/>
              </a:ext>
            </a:extLst>
          </p:cNvPr>
          <p:cNvPicPr>
            <a:picLocks/>
          </p:cNvPicPr>
          <p:nvPr/>
        </p:nvPicPr>
        <p:blipFill rotWithShape="1">
          <a:blip r:embed="rId13"/>
          <a:srcRect l="4210" t="6303" r="3685" b="1"/>
          <a:stretch/>
        </p:blipFill>
        <p:spPr bwMode="auto">
          <a:xfrm>
            <a:off x="6209254" y="5280275"/>
            <a:ext cx="2319132" cy="1208393"/>
          </a:xfrm>
          <a:prstGeom prst="rect">
            <a:avLst/>
          </a:prstGeom>
          <a:noFill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A44A02A-5445-4AB7-9920-32646CBDC05C}"/>
              </a:ext>
            </a:extLst>
          </p:cNvPr>
          <p:cNvSpPr/>
          <p:nvPr/>
        </p:nvSpPr>
        <p:spPr>
          <a:xfrm>
            <a:off x="6485501" y="6467530"/>
            <a:ext cx="1643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Lucidchart.com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34588"/>
      </p:ext>
    </p:extLst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ED0E8-FB1B-40BB-A5AB-A035BA1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4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обучающимися </a:t>
            </a:r>
            <a:b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основе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Web-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сервиса </a:t>
            </a:r>
          </a:p>
        </p:txBody>
      </p:sp>
      <p:grpSp>
        <p:nvGrpSpPr>
          <p:cNvPr id="27651" name="Group 2">
            <a:extLst>
              <a:ext uri="{FF2B5EF4-FFF2-40B4-BE49-F238E27FC236}">
                <a16:creationId xmlns:a16="http://schemas.microsoft.com/office/drawing/2014/main" id="{06054CDB-2F24-4EE9-82A7-19159B33857A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1557338"/>
            <a:ext cx="4752975" cy="2951162"/>
            <a:chOff x="2820" y="7933"/>
            <a:chExt cx="6313" cy="4324"/>
          </a:xfrm>
        </p:grpSpPr>
        <p:pic>
          <p:nvPicPr>
            <p:cNvPr id="6" name="Picture 3" descr="veb">
              <a:extLst>
                <a:ext uri="{FF2B5EF4-FFF2-40B4-BE49-F238E27FC236}">
                  <a16:creationId xmlns:a16="http://schemas.microsoft.com/office/drawing/2014/main" id="{B4BEAB89-5482-46A7-B846-C706EBF47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2618" t="13274" b="7301"/>
            <a:stretch>
              <a:fillRect/>
            </a:stretch>
          </p:blipFill>
          <p:spPr bwMode="auto">
            <a:xfrm>
              <a:off x="2820" y="7933"/>
              <a:ext cx="6313" cy="3694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7" name="Picture 4" descr="курс ГИА">
              <a:extLst>
                <a:ext uri="{FF2B5EF4-FFF2-40B4-BE49-F238E27FC236}">
                  <a16:creationId xmlns:a16="http://schemas.microsoft.com/office/drawing/2014/main" id="{6D064F64-50B7-46CE-B221-ABCBEE54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4" y="10140"/>
              <a:ext cx="2716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8" name="Picture 5" descr="рис-3">
              <a:extLst>
                <a:ext uri="{FF2B5EF4-FFF2-40B4-BE49-F238E27FC236}">
                  <a16:creationId xmlns:a16="http://schemas.microsoft.com/office/drawing/2014/main" id="{17796ED1-985D-4111-A490-67B987DF8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3" y="10531"/>
              <a:ext cx="2758" cy="1726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8B30E2-2249-4DEC-8CA7-2638DD45BD5B}"/>
              </a:ext>
            </a:extLst>
          </p:cNvPr>
          <p:cNvSpPr/>
          <p:nvPr/>
        </p:nvSpPr>
        <p:spPr>
          <a:xfrm>
            <a:off x="1101587" y="4666634"/>
            <a:ext cx="998882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При использовании </a:t>
            </a:r>
            <a:r>
              <a:rPr lang="en-US" sz="2400" dirty="0">
                <a:latin typeface="Arial" charset="0"/>
              </a:rPr>
              <a:t>web-</a:t>
            </a:r>
            <a:r>
              <a:rPr lang="ru-RU" sz="2400" dirty="0">
                <a:latin typeface="Arial" charset="0"/>
              </a:rPr>
              <a:t>сервиса занятия проводится  в форме </a:t>
            </a:r>
            <a:r>
              <a:rPr lang="ru-RU" sz="2400" dirty="0" err="1">
                <a:latin typeface="Arial" charset="0"/>
              </a:rPr>
              <a:t>вебинара</a:t>
            </a:r>
            <a:r>
              <a:rPr lang="ru-RU" sz="2400" dirty="0">
                <a:latin typeface="Arial" charset="0"/>
              </a:rPr>
              <a:t> в режиме</a:t>
            </a:r>
            <a:r>
              <a:rPr lang="en-US" sz="2400" b="1" dirty="0">
                <a:latin typeface="Arial" charset="0"/>
              </a:rPr>
              <a:t> on</a:t>
            </a:r>
            <a:r>
              <a:rPr lang="ru-RU" sz="2400" b="1" dirty="0">
                <a:latin typeface="Arial" charset="0"/>
              </a:rPr>
              <a:t>-</a:t>
            </a:r>
            <a:r>
              <a:rPr lang="en-US" sz="2400" b="1" dirty="0">
                <a:latin typeface="Arial" charset="0"/>
              </a:rPr>
              <a:t>line</a:t>
            </a:r>
            <a:r>
              <a:rPr lang="ru-RU" sz="2400" dirty="0">
                <a:latin typeface="Arial" charset="0"/>
              </a:rPr>
              <a:t> по заранее известному расписанию.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Arial" charset="0"/>
              </a:rPr>
              <a:t> Данную форму можно применять,  как в учебном процессе, так при внеклассной работе с обучающимися.</a:t>
            </a:r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412F3-ADA7-4BC1-BEBC-B39AB671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7662"/>
            <a:ext cx="10515600" cy="132556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обучающимися на основе </a:t>
            </a:r>
            <a:b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Web-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сервиса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ZOOM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EF72E-3BA8-4686-BD7E-0378087BA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70" y="1333225"/>
            <a:ext cx="5911890" cy="3323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C51234-FDEB-4A0E-B958-1939D19423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45" t="27042" r="36496" b="29575"/>
          <a:stretch/>
        </p:blipFill>
        <p:spPr>
          <a:xfrm>
            <a:off x="5062330" y="3333130"/>
            <a:ext cx="5777948" cy="34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5568"/>
      </p:ext>
    </p:extLst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A8A84355-2D6B-4D77-8B91-543CE539B6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	</a:t>
            </a:r>
            <a:endParaRPr lang="ru-RU" altLang="ru-RU" sz="2000" b="1" i="1">
              <a:latin typeface="Arial" panose="020B0604020202020204" pitchFamily="34" charset="0"/>
            </a:endParaRPr>
          </a:p>
        </p:txBody>
      </p:sp>
      <p:pic>
        <p:nvPicPr>
          <p:cNvPr id="47107" name="Picture 4" descr="орнамент1">
            <a:extLst>
              <a:ext uri="{FF2B5EF4-FFF2-40B4-BE49-F238E27FC236}">
                <a16:creationId xmlns:a16="http://schemas.microsoft.com/office/drawing/2014/main" id="{758A5912-44EA-48E6-8CEE-7CBC9014FA5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964" y="6029326"/>
            <a:ext cx="847725" cy="828675"/>
          </a:xfrm>
          <a:noFill/>
        </p:spPr>
      </p:pic>
      <p:pic>
        <p:nvPicPr>
          <p:cNvPr id="47108" name="Picture 8" descr="орнамент4">
            <a:extLst>
              <a:ext uri="{FF2B5EF4-FFF2-40B4-BE49-F238E27FC236}">
                <a16:creationId xmlns:a16="http://schemas.microsoft.com/office/drawing/2014/main" id="{4047D233-069D-4F68-B0C0-0C81C28D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5994400"/>
            <a:ext cx="8429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10" descr="11">
            <a:extLst>
              <a:ext uri="{FF2B5EF4-FFF2-40B4-BE49-F238E27FC236}">
                <a16:creationId xmlns:a16="http://schemas.microsoft.com/office/drawing/2014/main" id="{1F690C24-AD28-403B-BC0A-268FE568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962650"/>
            <a:ext cx="920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12">
            <a:extLst>
              <a:ext uri="{FF2B5EF4-FFF2-40B4-BE49-F238E27FC236}">
                <a16:creationId xmlns:a16="http://schemas.microsoft.com/office/drawing/2014/main" id="{7AEEA2A3-DB55-4153-8B41-79B326D78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311" y="686166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/>
              <a:t>Тема: изучение команд копирования и редактирования</a:t>
            </a:r>
            <a:endParaRPr lang="ru-RU" altLang="ru-RU" dirty="0"/>
          </a:p>
        </p:txBody>
      </p:sp>
      <p:pic>
        <p:nvPicPr>
          <p:cNvPr id="47111" name="Picture 3">
            <a:extLst>
              <a:ext uri="{FF2B5EF4-FFF2-40B4-BE49-F238E27FC236}">
                <a16:creationId xmlns:a16="http://schemas.microsoft.com/office/drawing/2014/main" id="{C75B5C70-E0F4-46C4-B012-63BFA96D8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3429000"/>
            <a:ext cx="2447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4">
            <a:extLst>
              <a:ext uri="{FF2B5EF4-FFF2-40B4-BE49-F238E27FC236}">
                <a16:creationId xmlns:a16="http://schemas.microsoft.com/office/drawing/2014/main" id="{189F528D-F455-4FD8-B84D-4FA1A181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3429000"/>
            <a:ext cx="24288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5">
            <a:extLst>
              <a:ext uri="{FF2B5EF4-FFF2-40B4-BE49-F238E27FC236}">
                <a16:creationId xmlns:a16="http://schemas.microsoft.com/office/drawing/2014/main" id="{96B64FF1-24C6-400A-80FB-3CB2E11D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429000"/>
            <a:ext cx="23717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6">
            <a:extLst>
              <a:ext uri="{FF2B5EF4-FFF2-40B4-BE49-F238E27FC236}">
                <a16:creationId xmlns:a16="http://schemas.microsoft.com/office/drawing/2014/main" id="{18B5FDCB-D091-47EF-8256-BF21AE0D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40" y="1425943"/>
            <a:ext cx="2811145" cy="10006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Левая круглая скобка 20">
            <a:extLst>
              <a:ext uri="{FF2B5EF4-FFF2-40B4-BE49-F238E27FC236}">
                <a16:creationId xmlns:a16="http://schemas.microsoft.com/office/drawing/2014/main" id="{A6E1AFCF-FCDC-469C-A673-0E9A58A6A21A}"/>
              </a:ext>
            </a:extLst>
          </p:cNvPr>
          <p:cNvSpPr/>
          <p:nvPr/>
        </p:nvSpPr>
        <p:spPr>
          <a:xfrm rot="5400000">
            <a:off x="5734844" y="-27781"/>
            <a:ext cx="433388" cy="633730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6" name="TextBox 21">
            <a:extLst>
              <a:ext uri="{FF2B5EF4-FFF2-40B4-BE49-F238E27FC236}">
                <a16:creationId xmlns:a16="http://schemas.microsoft.com/office/drawing/2014/main" id="{85667E8D-208C-41D0-966A-0F8FE827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2924175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Обучающие видеофрагменты</a:t>
            </a:r>
          </a:p>
        </p:txBody>
      </p:sp>
      <p:sp>
        <p:nvSpPr>
          <p:cNvPr id="47117" name="TextBox 22">
            <a:extLst>
              <a:ext uri="{FF2B5EF4-FFF2-40B4-BE49-F238E27FC236}">
                <a16:creationId xmlns:a16="http://schemas.microsoft.com/office/drawing/2014/main" id="{A2519A57-3BF2-4F10-AE00-8857F8DF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852739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5 мин</a:t>
            </a:r>
          </a:p>
        </p:txBody>
      </p:sp>
      <p:sp>
        <p:nvSpPr>
          <p:cNvPr id="47118" name="TextBox 23">
            <a:extLst>
              <a:ext uri="{FF2B5EF4-FFF2-40B4-BE49-F238E27FC236}">
                <a16:creationId xmlns:a16="http://schemas.microsoft.com/office/drawing/2014/main" id="{4DC40419-FB97-41EE-907C-609AFA01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01332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5 мин</a:t>
            </a:r>
          </a:p>
        </p:txBody>
      </p:sp>
      <p:sp>
        <p:nvSpPr>
          <p:cNvPr id="47119" name="TextBox 24">
            <a:extLst>
              <a:ext uri="{FF2B5EF4-FFF2-40B4-BE49-F238E27FC236}">
                <a16:creationId xmlns:a16="http://schemas.microsoft.com/office/drawing/2014/main" id="{EFC65DCA-FB5F-4166-ADD4-CF55A394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292417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5 мин</a:t>
            </a:r>
          </a:p>
        </p:txBody>
      </p:sp>
      <p:sp>
        <p:nvSpPr>
          <p:cNvPr id="26" name="Левая круглая скобка 25">
            <a:extLst>
              <a:ext uri="{FF2B5EF4-FFF2-40B4-BE49-F238E27FC236}">
                <a16:creationId xmlns:a16="http://schemas.microsoft.com/office/drawing/2014/main" id="{FFFC1834-DD83-485F-885D-FC916D64AA92}"/>
              </a:ext>
            </a:extLst>
          </p:cNvPr>
          <p:cNvSpPr/>
          <p:nvPr/>
        </p:nvSpPr>
        <p:spPr>
          <a:xfrm rot="5400000">
            <a:off x="8759033" y="4509295"/>
            <a:ext cx="217487" cy="2663825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21" name="TextBox 26">
            <a:extLst>
              <a:ext uri="{FF2B5EF4-FFF2-40B4-BE49-F238E27FC236}">
                <a16:creationId xmlns:a16="http://schemas.microsoft.com/office/drawing/2014/main" id="{A3B2D354-F665-4FA4-BF6E-6E45D225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5373688"/>
            <a:ext cx="3157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Творческое задание 15 мин</a:t>
            </a:r>
          </a:p>
        </p:txBody>
      </p:sp>
      <p:sp>
        <p:nvSpPr>
          <p:cNvPr id="47122" name="TextBox 8">
            <a:extLst>
              <a:ext uri="{FF2B5EF4-FFF2-40B4-BE49-F238E27FC236}">
                <a16:creationId xmlns:a16="http://schemas.microsoft.com/office/drawing/2014/main" id="{78A980B1-0FC9-44E0-99C3-FF60EA9B8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971664"/>
            <a:ext cx="432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Calibri" panose="020F0502020204030204" pitchFamily="34" charset="0"/>
              </a:rPr>
              <a:t>Основной  материал урока 15 минут</a:t>
            </a: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8735DA3C-7960-48E7-A70D-0896ABD3189F}"/>
              </a:ext>
            </a:extLst>
          </p:cNvPr>
          <p:cNvSpPr/>
          <p:nvPr/>
        </p:nvSpPr>
        <p:spPr>
          <a:xfrm>
            <a:off x="5951539" y="2437481"/>
            <a:ext cx="649287" cy="486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4AD5BF2A-10A9-46AE-88F2-47BAEB7C91F7}"/>
              </a:ext>
            </a:extLst>
          </p:cNvPr>
          <p:cNvSpPr/>
          <p:nvPr/>
        </p:nvSpPr>
        <p:spPr>
          <a:xfrm>
            <a:off x="9840913" y="4724401"/>
            <a:ext cx="2159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25" name="TextBox 31">
            <a:extLst>
              <a:ext uri="{FF2B5EF4-FFF2-40B4-BE49-F238E27FC236}">
                <a16:creationId xmlns:a16="http://schemas.microsoft.com/office/drawing/2014/main" id="{35A2BF5F-0266-4ED2-9D31-F4D4238E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558" y="5986245"/>
            <a:ext cx="45727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Работы размещают в СДО или отправляют на почту преподавателя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309698-7DA6-4248-8DE3-55CC76E046D9}"/>
              </a:ext>
            </a:extLst>
          </p:cNvPr>
          <p:cNvSpPr/>
          <p:nvPr/>
        </p:nvSpPr>
        <p:spPr>
          <a:xfrm>
            <a:off x="3217136" y="122550"/>
            <a:ext cx="503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Проведение занятия основе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Web-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сервиса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ZOOM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304EC-E6F6-43C1-9FB3-2C92F5D99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1. Сетевой преподаватель + сетевая аудитория.</a:t>
            </a:r>
            <a:br>
              <a:rPr lang="ru-RU" dirty="0"/>
            </a:br>
            <a:endParaRPr lang="ru-RU" dirty="0"/>
          </a:p>
        </p:txBody>
      </p:sp>
      <p:grpSp>
        <p:nvGrpSpPr>
          <p:cNvPr id="29699" name="Group 2">
            <a:extLst>
              <a:ext uri="{FF2B5EF4-FFF2-40B4-BE49-F238E27FC236}">
                <a16:creationId xmlns:a16="http://schemas.microsoft.com/office/drawing/2014/main" id="{03FB226D-BDE5-4C46-B871-B73CF65099C7}"/>
              </a:ext>
            </a:extLst>
          </p:cNvPr>
          <p:cNvGrpSpPr>
            <a:grpSpLocks/>
          </p:cNvGrpSpPr>
          <p:nvPr/>
        </p:nvGrpSpPr>
        <p:grpSpPr bwMode="auto">
          <a:xfrm>
            <a:off x="1847529" y="1400519"/>
            <a:ext cx="8147891" cy="2968625"/>
            <a:chOff x="1458" y="2683"/>
            <a:chExt cx="9818" cy="3048"/>
          </a:xfrm>
        </p:grpSpPr>
        <p:grpSp>
          <p:nvGrpSpPr>
            <p:cNvPr id="29701" name="Group 3">
              <a:extLst>
                <a:ext uri="{FF2B5EF4-FFF2-40B4-BE49-F238E27FC236}">
                  <a16:creationId xmlns:a16="http://schemas.microsoft.com/office/drawing/2014/main" id="{66321EF3-3BC6-4C2B-9475-DA71547DE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0" y="3154"/>
              <a:ext cx="1140" cy="2366"/>
              <a:chOff x="4245" y="3154"/>
              <a:chExt cx="1140" cy="2366"/>
            </a:xfrm>
          </p:grpSpPr>
          <p:pic>
            <p:nvPicPr>
              <p:cNvPr id="29717" name="Picture 4" descr="Сервер">
                <a:extLst>
                  <a:ext uri="{FF2B5EF4-FFF2-40B4-BE49-F238E27FC236}">
                    <a16:creationId xmlns:a16="http://schemas.microsoft.com/office/drawing/2014/main" id="{5E455168-3BA4-477A-BE55-D9753F447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" y="3154"/>
                <a:ext cx="1140" cy="1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8" name="Text Box 5">
                <a:extLst>
                  <a:ext uri="{FF2B5EF4-FFF2-40B4-BE49-F238E27FC236}">
                    <a16:creationId xmlns:a16="http://schemas.microsoft.com/office/drawing/2014/main" id="{3565521F-C383-4398-AB95-7A45BD7AE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5" y="4905"/>
                <a:ext cx="1050" cy="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dirty="0">
                    <a:latin typeface="Calibri" panose="020F0502020204030204" pitchFamily="34" charset="0"/>
                  </a:rPr>
                  <a:t>Сервер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000" dirty="0">
                    <a:latin typeface="Calibri" panose="020F0502020204030204" pitchFamily="34" charset="0"/>
                  </a:rPr>
                  <a:t> </a:t>
                </a:r>
                <a:endParaRPr lang="ru-RU" altLang="ru-RU" dirty="0"/>
              </a:p>
            </p:txBody>
          </p:sp>
        </p:grpSp>
        <p:grpSp>
          <p:nvGrpSpPr>
            <p:cNvPr id="29702" name="Group 6">
              <a:extLst>
                <a:ext uri="{FF2B5EF4-FFF2-40B4-BE49-F238E27FC236}">
                  <a16:creationId xmlns:a16="http://schemas.microsoft.com/office/drawing/2014/main" id="{D379A85A-1F1E-4620-8A1A-656BBAED6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3180"/>
              <a:ext cx="2568" cy="2315"/>
              <a:chOff x="1443" y="3707"/>
              <a:chExt cx="2568" cy="2315"/>
            </a:xfrm>
          </p:grpSpPr>
          <p:pic>
            <p:nvPicPr>
              <p:cNvPr id="29715" name="Рисунок 3" descr="j0434874">
                <a:extLst>
                  <a:ext uri="{FF2B5EF4-FFF2-40B4-BE49-F238E27FC236}">
                    <a16:creationId xmlns:a16="http://schemas.microsoft.com/office/drawing/2014/main" id="{17794220-DC4C-469C-9A0F-D51F6F237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7" y="3707"/>
                <a:ext cx="1473" cy="1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6" name="Text Box 8">
                <a:extLst>
                  <a:ext uri="{FF2B5EF4-FFF2-40B4-BE49-F238E27FC236}">
                    <a16:creationId xmlns:a16="http://schemas.microsoft.com/office/drawing/2014/main" id="{3A5E1168-682B-49C5-9E87-8E084E4DB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3" y="5302"/>
                <a:ext cx="2568" cy="7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200" dirty="0">
                    <a:latin typeface="Calibri" panose="020F0502020204030204" pitchFamily="34" charset="0"/>
                  </a:rPr>
                  <a:t>Сетевой </a:t>
                </a:r>
              </a:p>
              <a:p>
                <a:pPr eaLnBrk="1" hangingPunct="1">
                  <a:spcAft>
                    <a:spcPts val="1000"/>
                  </a:spcAft>
                </a:pPr>
                <a:r>
                  <a:rPr lang="ru-RU" altLang="ru-RU" sz="1200" dirty="0">
                    <a:latin typeface="Calibri" panose="020F0502020204030204" pitchFamily="34" charset="0"/>
                  </a:rPr>
                  <a:t>Преподаватель</a:t>
                </a:r>
                <a:r>
                  <a:rPr lang="en-US" altLang="ru-RU" sz="1200" dirty="0">
                    <a:latin typeface="Calibri" panose="020F0502020204030204" pitchFamily="34" charset="0"/>
                  </a:rPr>
                  <a:t> -</a:t>
                </a:r>
                <a:r>
                  <a:rPr lang="ru-RU" altLang="ru-RU" sz="1200" dirty="0">
                    <a:latin typeface="Calibri" panose="020F0502020204030204" pitchFamily="34" charset="0"/>
                  </a:rPr>
                  <a:t> модератор</a:t>
                </a:r>
                <a:endParaRPr lang="ru-RU" altLang="ru-RU" sz="1200" dirty="0"/>
              </a:p>
            </p:txBody>
          </p:sp>
        </p:grpSp>
        <p:grpSp>
          <p:nvGrpSpPr>
            <p:cNvPr id="29703" name="Group 9">
              <a:extLst>
                <a:ext uri="{FF2B5EF4-FFF2-40B4-BE49-F238E27FC236}">
                  <a16:creationId xmlns:a16="http://schemas.microsoft.com/office/drawing/2014/main" id="{109AD9DC-5098-41E9-8C6D-F7F5588E25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0" y="2683"/>
              <a:ext cx="4646" cy="3048"/>
              <a:chOff x="6630" y="2683"/>
              <a:chExt cx="4646" cy="3048"/>
            </a:xfrm>
          </p:grpSpPr>
          <p:pic>
            <p:nvPicPr>
              <p:cNvPr id="29706" name="Рисунок 4" descr="j0433944">
                <a:extLst>
                  <a:ext uri="{FF2B5EF4-FFF2-40B4-BE49-F238E27FC236}">
                    <a16:creationId xmlns:a16="http://schemas.microsoft.com/office/drawing/2014/main" id="{D5FAD81E-DB91-41F3-AB96-B9449132B6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5" y="3310"/>
                <a:ext cx="1215" cy="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07" name="Group 11">
                <a:extLst>
                  <a:ext uri="{FF2B5EF4-FFF2-40B4-BE49-F238E27FC236}">
                    <a16:creationId xmlns:a16="http://schemas.microsoft.com/office/drawing/2014/main" id="{42D5CAC5-C0EF-42E6-94A6-7A1723BFC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30" y="2683"/>
                <a:ext cx="4646" cy="3048"/>
                <a:chOff x="6030" y="2683"/>
                <a:chExt cx="4646" cy="3048"/>
              </a:xfrm>
            </p:grpSpPr>
            <p:grpSp>
              <p:nvGrpSpPr>
                <p:cNvPr id="29708" name="Group 12">
                  <a:extLst>
                    <a:ext uri="{FF2B5EF4-FFF2-40B4-BE49-F238E27FC236}">
                      <a16:creationId xmlns:a16="http://schemas.microsoft.com/office/drawing/2014/main" id="{D7E8F7A2-836E-48CF-B0E4-4070E676B4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30" y="2683"/>
                  <a:ext cx="3720" cy="3048"/>
                  <a:chOff x="6030" y="2683"/>
                  <a:chExt cx="3720" cy="3048"/>
                </a:xfrm>
              </p:grpSpPr>
              <p:pic>
                <p:nvPicPr>
                  <p:cNvPr id="29710" name="Рисунок 4" descr="j0433944">
                    <a:extLst>
                      <a:ext uri="{FF2B5EF4-FFF2-40B4-BE49-F238E27FC236}">
                        <a16:creationId xmlns:a16="http://schemas.microsoft.com/office/drawing/2014/main" id="{FBB18D19-9788-4C08-8CD1-91491C278E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35" y="3049"/>
                    <a:ext cx="1215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711" name="Рисунок 4" descr="j0433944">
                    <a:extLst>
                      <a:ext uri="{FF2B5EF4-FFF2-40B4-BE49-F238E27FC236}">
                        <a16:creationId xmlns:a16="http://schemas.microsoft.com/office/drawing/2014/main" id="{586D70F1-4FF3-42B6-B753-8D4F456C83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50" y="2683"/>
                    <a:ext cx="1215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712" name="Рисунок 4" descr="j0433944">
                    <a:extLst>
                      <a:ext uri="{FF2B5EF4-FFF2-40B4-BE49-F238E27FC236}">
                        <a16:creationId xmlns:a16="http://schemas.microsoft.com/office/drawing/2014/main" id="{D0EDD39C-057B-4933-9D5C-F0FB828C47D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20" y="4569"/>
                    <a:ext cx="1215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713" name="Рисунок 4" descr="j0433944">
                    <a:extLst>
                      <a:ext uri="{FF2B5EF4-FFF2-40B4-BE49-F238E27FC236}">
                        <a16:creationId xmlns:a16="http://schemas.microsoft.com/office/drawing/2014/main" id="{086995EF-689D-4CE4-8984-19BD42A3E5E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30" y="4211"/>
                    <a:ext cx="1215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9714" name="Рисунок 4" descr="j0433944">
                    <a:extLst>
                      <a:ext uri="{FF2B5EF4-FFF2-40B4-BE49-F238E27FC236}">
                        <a16:creationId xmlns:a16="http://schemas.microsoft.com/office/drawing/2014/main" id="{E363CA77-8596-474A-905B-E7AB9478C49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98" y="3845"/>
                    <a:ext cx="1215" cy="11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709" name="Text Box 18">
                  <a:extLst>
                    <a:ext uri="{FF2B5EF4-FFF2-40B4-BE49-F238E27FC236}">
                      <a16:creationId xmlns:a16="http://schemas.microsoft.com/office/drawing/2014/main" id="{D61BF713-F479-4731-8D51-280DAF492E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1" y="5011"/>
                  <a:ext cx="1965" cy="5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:r>
                    <a:rPr lang="ru-RU" altLang="ru-RU" sz="1000">
                      <a:latin typeface="Calibri" panose="020F0502020204030204" pitchFamily="34" charset="0"/>
                    </a:rPr>
                    <a:t>Сетевая аудитория</a:t>
                  </a:r>
                  <a:endParaRPr lang="ru-RU" altLang="ru-RU"/>
                </a:p>
              </p:txBody>
            </p:sp>
          </p:grpSp>
        </p:grpSp>
        <p:sp>
          <p:nvSpPr>
            <p:cNvPr id="29704" name="AutoShape 19">
              <a:extLst>
                <a:ext uri="{FF2B5EF4-FFF2-40B4-BE49-F238E27FC236}">
                  <a16:creationId xmlns:a16="http://schemas.microsoft.com/office/drawing/2014/main" id="{D658214E-69D9-4042-9220-5F1A03AFC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" y="3845"/>
              <a:ext cx="885" cy="366"/>
            </a:xfrm>
            <a:prstGeom prst="leftRightArrow">
              <a:avLst>
                <a:gd name="adj1" fmla="val 50000"/>
                <a:gd name="adj2" fmla="val 48361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705" name="AutoShape 20">
              <a:extLst>
                <a:ext uri="{FF2B5EF4-FFF2-40B4-BE49-F238E27FC236}">
                  <a16:creationId xmlns:a16="http://schemas.microsoft.com/office/drawing/2014/main" id="{B36AC5A1-497E-4FEC-9AE8-64B6583C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3845"/>
              <a:ext cx="885" cy="366"/>
            </a:xfrm>
            <a:prstGeom prst="leftRightArrow">
              <a:avLst>
                <a:gd name="adj1" fmla="val 50000"/>
                <a:gd name="adj2" fmla="val 48361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925C127-4D57-48DD-9B3B-825E75FB4D6E}"/>
              </a:ext>
            </a:extLst>
          </p:cNvPr>
          <p:cNvSpPr txBox="1"/>
          <p:nvPr/>
        </p:nvSpPr>
        <p:spPr>
          <a:xfrm>
            <a:off x="1583011" y="4530237"/>
            <a:ext cx="902597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Arial" charset="0"/>
              </a:rPr>
              <a:t>Преподаватель  ведет трансляцию занятия через виртуальный кабинет сервиса.  Обучающиеся в сетевом режиме подключаются к прямой трансляции через Интернет выходя по  ссылке указанной преподавателем заранее в рассылке или на сайте образовательного учреждения.  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C65-F7B8-4FD9-AC9C-14032B19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589" y="188913"/>
            <a:ext cx="8569325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dirty="0"/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Модель 2. Сетевой преподаватель + Сетевой преподаватель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( модератор) + Сетевая аудитория</a:t>
            </a:r>
            <a:br>
              <a:rPr lang="ru-RU" dirty="0"/>
            </a:br>
            <a:endParaRPr lang="ru-RU" dirty="0"/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B7C65F08-0177-459D-A39E-EBD651B5232E}"/>
              </a:ext>
            </a:extLst>
          </p:cNvPr>
          <p:cNvGrpSpPr>
            <a:grpSpLocks/>
          </p:cNvGrpSpPr>
          <p:nvPr/>
        </p:nvGrpSpPr>
        <p:grpSpPr bwMode="auto">
          <a:xfrm>
            <a:off x="2265654" y="1219200"/>
            <a:ext cx="7502234" cy="4341345"/>
            <a:chOff x="1090" y="10375"/>
            <a:chExt cx="9868" cy="6454"/>
          </a:xfrm>
        </p:grpSpPr>
        <p:sp>
          <p:nvSpPr>
            <p:cNvPr id="32772" name="Text Box 4">
              <a:extLst>
                <a:ext uri="{FF2B5EF4-FFF2-40B4-BE49-F238E27FC236}">
                  <a16:creationId xmlns:a16="http://schemas.microsoft.com/office/drawing/2014/main" id="{CD691A41-1932-4874-A6EC-65EF3A462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05" y="14962"/>
              <a:ext cx="1953" cy="5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altLang="ru-RU" sz="1000">
                  <a:latin typeface="Calibri" panose="020F0502020204030204" pitchFamily="34" charset="0"/>
                </a:rPr>
                <a:t>Сетевая аудитория</a:t>
              </a:r>
              <a:endParaRPr lang="ru-RU" altLang="ru-RU"/>
            </a:p>
          </p:txBody>
        </p:sp>
        <p:grpSp>
          <p:nvGrpSpPr>
            <p:cNvPr id="32773" name="Group 5">
              <a:extLst>
                <a:ext uri="{FF2B5EF4-FFF2-40B4-BE49-F238E27FC236}">
                  <a16:creationId xmlns:a16="http://schemas.microsoft.com/office/drawing/2014/main" id="{558FE4BB-4CB5-4383-9551-BBB040F6A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" y="10375"/>
              <a:ext cx="9701" cy="6454"/>
              <a:chOff x="1305" y="10133"/>
              <a:chExt cx="9701" cy="6454"/>
            </a:xfrm>
          </p:grpSpPr>
          <p:pic>
            <p:nvPicPr>
              <p:cNvPr id="32774" name="Рисунок 4" descr="j0433944">
                <a:extLst>
                  <a:ext uri="{FF2B5EF4-FFF2-40B4-BE49-F238E27FC236}">
                    <a16:creationId xmlns:a16="http://schemas.microsoft.com/office/drawing/2014/main" id="{46C01545-A037-47FC-9BBB-E20126D99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3" y="12804"/>
                <a:ext cx="1207" cy="1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75" name="Group 7">
                <a:extLst>
                  <a:ext uri="{FF2B5EF4-FFF2-40B4-BE49-F238E27FC236}">
                    <a16:creationId xmlns:a16="http://schemas.microsoft.com/office/drawing/2014/main" id="{2D1823B8-4D49-418B-B4C1-B525660836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5" y="10133"/>
                <a:ext cx="9701" cy="6454"/>
                <a:chOff x="1017" y="10479"/>
                <a:chExt cx="9701" cy="6454"/>
              </a:xfrm>
            </p:grpSpPr>
            <p:sp>
              <p:nvSpPr>
                <p:cNvPr id="32776" name="AutoShape 8">
                  <a:extLst>
                    <a:ext uri="{FF2B5EF4-FFF2-40B4-BE49-F238E27FC236}">
                      <a16:creationId xmlns:a16="http://schemas.microsoft.com/office/drawing/2014/main" id="{BF1339BD-8C79-44C6-B38D-162917673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599379">
                  <a:off x="2575" y="12981"/>
                  <a:ext cx="3238" cy="169"/>
                </a:xfrm>
                <a:prstGeom prst="leftRightArrow">
                  <a:avLst>
                    <a:gd name="adj1" fmla="val 50000"/>
                    <a:gd name="adj2" fmla="val 383195"/>
                  </a:avLst>
                </a:prstGeom>
                <a:solidFill>
                  <a:srgbClr val="C6D9F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32777" name="Group 9">
                  <a:extLst>
                    <a:ext uri="{FF2B5EF4-FFF2-40B4-BE49-F238E27FC236}">
                      <a16:creationId xmlns:a16="http://schemas.microsoft.com/office/drawing/2014/main" id="{515CE3BD-AA59-445D-A209-A750AB099D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7" y="13593"/>
                  <a:ext cx="2458" cy="3340"/>
                  <a:chOff x="946" y="13747"/>
                  <a:chExt cx="2458" cy="3340"/>
                </a:xfrm>
              </p:grpSpPr>
              <p:pic>
                <p:nvPicPr>
                  <p:cNvPr id="32798" name="Рисунок 3" descr="j0434874">
                    <a:extLst>
                      <a:ext uri="{FF2B5EF4-FFF2-40B4-BE49-F238E27FC236}">
                        <a16:creationId xmlns:a16="http://schemas.microsoft.com/office/drawing/2014/main" id="{4CEA99A1-0A9F-4E29-818D-D39567982F2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405" y="13747"/>
                    <a:ext cx="1506" cy="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799" name="Text Box 11">
                    <a:extLst>
                      <a:ext uri="{FF2B5EF4-FFF2-40B4-BE49-F238E27FC236}">
                        <a16:creationId xmlns:a16="http://schemas.microsoft.com/office/drawing/2014/main" id="{968D19D4-2A33-4493-A3F8-78A96B40CD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6" y="16061"/>
                    <a:ext cx="2458" cy="102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ru-RU" altLang="ru-RU" sz="1000" dirty="0">
                        <a:latin typeface="Calibri" panose="020F0502020204030204" pitchFamily="34" charset="0"/>
                      </a:rPr>
                      <a:t> </a:t>
                    </a:r>
                  </a:p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ru-RU" altLang="ru-RU" dirty="0">
                        <a:latin typeface="Calibri" panose="020F0502020204030204" pitchFamily="34" charset="0"/>
                      </a:rPr>
                      <a:t>преподаватель</a:t>
                    </a:r>
                  </a:p>
                </p:txBody>
              </p:sp>
            </p:grpSp>
            <p:grpSp>
              <p:nvGrpSpPr>
                <p:cNvPr id="32778" name="Group 12">
                  <a:extLst>
                    <a:ext uri="{FF2B5EF4-FFF2-40B4-BE49-F238E27FC236}">
                      <a16:creationId xmlns:a16="http://schemas.microsoft.com/office/drawing/2014/main" id="{E06E7AED-5566-4035-95CF-BA6CACCB01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73" y="10595"/>
                  <a:ext cx="1725" cy="2193"/>
                  <a:chOff x="1729" y="10604"/>
                  <a:chExt cx="1725" cy="2193"/>
                </a:xfrm>
              </p:grpSpPr>
              <p:pic>
                <p:nvPicPr>
                  <p:cNvPr id="32796" name="Рисунок 3" descr="j0434874">
                    <a:extLst>
                      <a:ext uri="{FF2B5EF4-FFF2-40B4-BE49-F238E27FC236}">
                        <a16:creationId xmlns:a16="http://schemas.microsoft.com/office/drawing/2014/main" id="{90D0E5FE-F463-46E9-8100-6AFE23B1F27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729" y="10604"/>
                    <a:ext cx="1347" cy="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2797" name="Text Box 14">
                    <a:extLst>
                      <a:ext uri="{FF2B5EF4-FFF2-40B4-BE49-F238E27FC236}">
                        <a16:creationId xmlns:a16="http://schemas.microsoft.com/office/drawing/2014/main" id="{F3EB56B6-0120-4D42-8372-8E1DBDC2B6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9" y="12077"/>
                    <a:ext cx="1725" cy="7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Aft>
                        <a:spcPts val="1000"/>
                      </a:spcAft>
                    </a:pPr>
                    <a:r>
                      <a:rPr lang="ru-RU" altLang="ru-RU" dirty="0">
                        <a:latin typeface="Calibri" panose="020F0502020204030204" pitchFamily="34" charset="0"/>
                      </a:rPr>
                      <a:t>Модератор</a:t>
                    </a:r>
                    <a:endParaRPr lang="ru-RU" altLang="ru-RU" dirty="0"/>
                  </a:p>
                </p:txBody>
              </p:sp>
            </p:grpSp>
            <p:sp>
              <p:nvSpPr>
                <p:cNvPr id="32779" name="AutoShape 15">
                  <a:extLst>
                    <a:ext uri="{FF2B5EF4-FFF2-40B4-BE49-F238E27FC236}">
                      <a16:creationId xmlns:a16="http://schemas.microsoft.com/office/drawing/2014/main" id="{3A35BF5C-0D01-4EBF-B67E-0329B434C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11453"/>
                  <a:ext cx="2276" cy="94"/>
                </a:xfrm>
                <a:prstGeom prst="leftRightArrow">
                  <a:avLst>
                    <a:gd name="adj1" fmla="val 50000"/>
                    <a:gd name="adj2" fmla="val 484255"/>
                  </a:avLst>
                </a:prstGeom>
                <a:solidFill>
                  <a:srgbClr val="C6D9F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grpSp>
              <p:nvGrpSpPr>
                <p:cNvPr id="32780" name="Group 16">
                  <a:extLst>
                    <a:ext uri="{FF2B5EF4-FFF2-40B4-BE49-F238E27FC236}">
                      <a16:creationId xmlns:a16="http://schemas.microsoft.com/office/drawing/2014/main" id="{6FCBA450-CD06-446E-AD82-BCD437A39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94" y="10479"/>
                  <a:ext cx="5324" cy="5289"/>
                  <a:chOff x="5488" y="10479"/>
                  <a:chExt cx="5324" cy="5289"/>
                </a:xfrm>
              </p:grpSpPr>
              <p:grpSp>
                <p:nvGrpSpPr>
                  <p:cNvPr id="32781" name="Group 17">
                    <a:extLst>
                      <a:ext uri="{FF2B5EF4-FFF2-40B4-BE49-F238E27FC236}">
                        <a16:creationId xmlns:a16="http://schemas.microsoft.com/office/drawing/2014/main" id="{77625DDE-FFE6-4706-A863-EB4D33AEE0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88" y="11076"/>
                    <a:ext cx="1140" cy="2256"/>
                    <a:chOff x="4245" y="3154"/>
                    <a:chExt cx="1140" cy="2256"/>
                  </a:xfrm>
                </p:grpSpPr>
                <p:pic>
                  <p:nvPicPr>
                    <p:cNvPr id="32794" name="Picture 18" descr="Сервер">
                      <a:extLst>
                        <a:ext uri="{FF2B5EF4-FFF2-40B4-BE49-F238E27FC236}">
                          <a16:creationId xmlns:a16="http://schemas.microsoft.com/office/drawing/2014/main" id="{DA1CBBB8-6173-4C4C-B934-89D91B10D869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245" y="3154"/>
                      <a:ext cx="1140" cy="167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2795" name="Text Box 19">
                      <a:extLst>
                        <a:ext uri="{FF2B5EF4-FFF2-40B4-BE49-F238E27FC236}">
                          <a16:creationId xmlns:a16="http://schemas.microsoft.com/office/drawing/2014/main" id="{19C84E09-D686-4A23-8809-C9274B3EBC4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5" y="4905"/>
                      <a:ext cx="1050" cy="5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Aft>
                          <a:spcPts val="1000"/>
                        </a:spcAft>
                      </a:pPr>
                      <a:r>
                        <a:rPr lang="ru-RU" altLang="ru-RU" sz="1000" dirty="0">
                          <a:latin typeface="Calibri" panose="020F0502020204030204" pitchFamily="34" charset="0"/>
                        </a:rPr>
                        <a:t>Сервер</a:t>
                      </a:r>
                    </a:p>
                    <a:p>
                      <a:pPr eaLnBrk="1" hangingPunct="1">
                        <a:spcAft>
                          <a:spcPts val="1000"/>
                        </a:spcAft>
                      </a:pPr>
                      <a:r>
                        <a:rPr lang="en-US" altLang="ru-RU" sz="1000" dirty="0">
                          <a:latin typeface="Calibri" panose="020F0502020204030204" pitchFamily="34" charset="0"/>
                        </a:rPr>
                        <a:t>I</a:t>
                      </a:r>
                      <a:endParaRPr lang="ru-RU" altLang="ru-RU" dirty="0"/>
                    </a:p>
                  </p:txBody>
                </p:sp>
              </p:grpSp>
              <p:cxnSp>
                <p:nvCxnSpPr>
                  <p:cNvPr id="32782" name="AutoShape 20">
                    <a:extLst>
                      <a:ext uri="{FF2B5EF4-FFF2-40B4-BE49-F238E27FC236}">
                        <a16:creationId xmlns:a16="http://schemas.microsoft.com/office/drawing/2014/main" id="{69B131FE-574C-4E45-B19D-7858350619B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628" y="11195"/>
                    <a:ext cx="1429" cy="43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83" name="AutoShape 21">
                    <a:extLst>
                      <a:ext uri="{FF2B5EF4-FFF2-40B4-BE49-F238E27FC236}">
                        <a16:creationId xmlns:a16="http://schemas.microsoft.com/office/drawing/2014/main" id="{5F4DB283-90A0-426E-9070-8B9E216D74E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59" y="11952"/>
                    <a:ext cx="2617" cy="1869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84" name="AutoShape 22">
                    <a:extLst>
                      <a:ext uri="{FF2B5EF4-FFF2-40B4-BE49-F238E27FC236}">
                        <a16:creationId xmlns:a16="http://schemas.microsoft.com/office/drawing/2014/main" id="{61ACF868-9A7E-4B4D-B116-2016A884C861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8" y="12142"/>
                    <a:ext cx="767" cy="102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pic>
                <p:nvPicPr>
                  <p:cNvPr id="32785" name="Рисунок 4" descr="j0433944">
                    <a:extLst>
                      <a:ext uri="{FF2B5EF4-FFF2-40B4-BE49-F238E27FC236}">
                        <a16:creationId xmlns:a16="http://schemas.microsoft.com/office/drawing/2014/main" id="{91B8B70D-9CC4-42B2-80C6-5673519C4B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04" y="11337"/>
                    <a:ext cx="1208" cy="1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786" name="Рисунок 4" descr="j0433944">
                    <a:extLst>
                      <a:ext uri="{FF2B5EF4-FFF2-40B4-BE49-F238E27FC236}">
                        <a16:creationId xmlns:a16="http://schemas.microsoft.com/office/drawing/2014/main" id="{738928F3-B812-49F2-B5F0-AB3C06AB04E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68" y="10479"/>
                    <a:ext cx="1208" cy="1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787" name="Рисунок 4" descr="j0433944">
                    <a:extLst>
                      <a:ext uri="{FF2B5EF4-FFF2-40B4-BE49-F238E27FC236}">
                        <a16:creationId xmlns:a16="http://schemas.microsoft.com/office/drawing/2014/main" id="{0B8C25D3-2154-43E1-BB23-670C9F2BBF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24" y="14403"/>
                    <a:ext cx="1208" cy="1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788" name="Рисунок 4" descr="j0433944">
                    <a:extLst>
                      <a:ext uri="{FF2B5EF4-FFF2-40B4-BE49-F238E27FC236}">
                        <a16:creationId xmlns:a16="http://schemas.microsoft.com/office/drawing/2014/main" id="{C36856A5-0F3F-4AD8-9073-1A84BDC8AD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51" y="14403"/>
                    <a:ext cx="1208" cy="1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2789" name="Рисунок 4" descr="j0433944">
                    <a:extLst>
                      <a:ext uri="{FF2B5EF4-FFF2-40B4-BE49-F238E27FC236}">
                        <a16:creationId xmlns:a16="http://schemas.microsoft.com/office/drawing/2014/main" id="{F53644D2-3492-4F7C-BA8E-0B10553647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76" y="13163"/>
                    <a:ext cx="1207" cy="1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32790" name="AutoShape 28">
                    <a:extLst>
                      <a:ext uri="{FF2B5EF4-FFF2-40B4-BE49-F238E27FC236}">
                        <a16:creationId xmlns:a16="http://schemas.microsoft.com/office/drawing/2014/main" id="{8109309E-62B4-4FE1-BBC3-F392544675D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759" y="11844"/>
                    <a:ext cx="2857" cy="538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1" name="AutoShape 29">
                    <a:extLst>
                      <a:ext uri="{FF2B5EF4-FFF2-40B4-BE49-F238E27FC236}">
                        <a16:creationId xmlns:a16="http://schemas.microsoft.com/office/drawing/2014/main" id="{1343B3BE-3C36-4D36-97BD-1837FEB5B85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628" y="15245"/>
                    <a:ext cx="1096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2" name="AutoShape 30">
                    <a:extLst>
                      <a:ext uri="{FF2B5EF4-FFF2-40B4-BE49-F238E27FC236}">
                        <a16:creationId xmlns:a16="http://schemas.microsoft.com/office/drawing/2014/main" id="{CC132F37-C2B0-4DE2-B42D-821177A2BCD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8731" y="14403"/>
                    <a:ext cx="1094" cy="547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793" name="AutoShape 31">
                    <a:extLst>
                      <a:ext uri="{FF2B5EF4-FFF2-40B4-BE49-F238E27FC236}">
                        <a16:creationId xmlns:a16="http://schemas.microsoft.com/office/drawing/2014/main" id="{5A727632-379A-4131-A4B6-21A15BF79ED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0481" y="12382"/>
                    <a:ext cx="237" cy="109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49" y="169327"/>
            <a:ext cx="11758411" cy="12602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города Москвы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 «Политехнический колледж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Н. Н.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Годовикова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508" y="2237834"/>
            <a:ext cx="6230983" cy="85961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636" y="3592286"/>
            <a:ext cx="11249891" cy="101965"/>
          </a:xfrm>
          <a:solidFill>
            <a:schemeClr val="bg1"/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Третьяк Татьяна Михайловна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ru-RU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</a:t>
            </a:r>
            <a:r>
              <a:rPr 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ttm@mail.ru</a:t>
            </a:r>
            <a:endParaRPr lang="en-US" sz="2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endParaRPr lang="en-US" sz="20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15" y="5204262"/>
            <a:ext cx="1550614" cy="15621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624946"/>
            <a:ext cx="4003964" cy="471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апре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131259386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6910D6-BF4A-4B60-95EE-AD1FDC50F7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0" r="32581" b="12182"/>
          <a:stretch/>
        </p:blipFill>
        <p:spPr>
          <a:xfrm>
            <a:off x="553326" y="614294"/>
            <a:ext cx="5885818" cy="5970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8BA3F-D2B6-46FD-8C93-E3FBAFA7AE36}"/>
              </a:ext>
            </a:extLst>
          </p:cNvPr>
          <p:cNvSpPr txBox="1"/>
          <p:nvPr/>
        </p:nvSpPr>
        <p:spPr>
          <a:xfrm>
            <a:off x="1703512" y="1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Занятие  по дисциплине «Информатика» в СДО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E6A38B-325A-43DE-B638-677C4198B884}"/>
              </a:ext>
            </a:extLst>
          </p:cNvPr>
          <p:cNvSpPr txBox="1"/>
          <p:nvPr/>
        </p:nvSpPr>
        <p:spPr>
          <a:xfrm>
            <a:off x="6311572" y="2313997"/>
            <a:ext cx="561867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2. Вебинар в течении 30 минут.</a:t>
            </a:r>
          </a:p>
          <a:p>
            <a:r>
              <a:rPr lang="ru-RU" sz="1600" dirty="0"/>
              <a:t>Разбор новой темы и заданий. </a:t>
            </a:r>
          </a:p>
          <a:p>
            <a:r>
              <a:rPr lang="ru-RU" sz="1600" dirty="0"/>
              <a:t>Демонстрация выполнения заданий на рабочем столе преподавателя в программе </a:t>
            </a:r>
            <a:r>
              <a:rPr lang="en-US" sz="1600" dirty="0"/>
              <a:t>Excel.</a:t>
            </a:r>
            <a:r>
              <a:rPr lang="ru-RU" sz="1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E96B3-A474-4702-B1DD-C87DBAD3A17D}"/>
              </a:ext>
            </a:extLst>
          </p:cNvPr>
          <p:cNvSpPr txBox="1"/>
          <p:nvPr/>
        </p:nvSpPr>
        <p:spPr>
          <a:xfrm>
            <a:off x="6302102" y="3712861"/>
            <a:ext cx="55801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3. </a:t>
            </a:r>
            <a:r>
              <a:rPr lang="ru-RU" sz="1600" dirty="0"/>
              <a:t>Выполнение Теста. Преподаватель открывает тест в СДО. Тест на 15 минут.</a:t>
            </a:r>
          </a:p>
          <a:p>
            <a:r>
              <a:rPr lang="ru-RU" sz="1600" dirty="0"/>
              <a:t>Студенты видят сразу оценку.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E2F0C-14FA-4511-BCEB-8BBC37A0A9E9}"/>
              </a:ext>
            </a:extLst>
          </p:cNvPr>
          <p:cNvSpPr txBox="1"/>
          <p:nvPr/>
        </p:nvSpPr>
        <p:spPr>
          <a:xfrm>
            <a:off x="6330853" y="1682160"/>
            <a:ext cx="55801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1. Отметить в форуме присутствие до начала вебинара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C136F0-C229-49BC-8DC0-647C59F83A7A}"/>
              </a:ext>
            </a:extLst>
          </p:cNvPr>
          <p:cNvSpPr txBox="1"/>
          <p:nvPr/>
        </p:nvSpPr>
        <p:spPr>
          <a:xfrm>
            <a:off x="6350134" y="5095281"/>
            <a:ext cx="55801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4. Затем студенты переходят к выполнению задания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70298-E94C-4FF8-AE35-F293AC8DC842}"/>
              </a:ext>
            </a:extLst>
          </p:cNvPr>
          <p:cNvSpPr txBox="1"/>
          <p:nvPr/>
        </p:nvSpPr>
        <p:spPr>
          <a:xfrm>
            <a:off x="6311572" y="5905152"/>
            <a:ext cx="55801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5. Преподаватель размещает видеозапись вебинара.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7093859-8526-47A0-9B8F-3AAD0A9D84E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554941" y="1851437"/>
            <a:ext cx="3775912" cy="14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11F4A1B-0417-4761-A73F-40DFFAF42647}"/>
              </a:ext>
            </a:extLst>
          </p:cNvPr>
          <p:cNvCxnSpPr>
            <a:cxnSpLocks/>
          </p:cNvCxnSpPr>
          <p:nvPr/>
        </p:nvCxnSpPr>
        <p:spPr>
          <a:xfrm flipV="1">
            <a:off x="3146612" y="2948618"/>
            <a:ext cx="3155490" cy="924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362442E-6F9A-446B-BE6A-A6D9E5519DBD}"/>
              </a:ext>
            </a:extLst>
          </p:cNvPr>
          <p:cNvCxnSpPr>
            <a:cxnSpLocks/>
          </p:cNvCxnSpPr>
          <p:nvPr/>
        </p:nvCxnSpPr>
        <p:spPr>
          <a:xfrm flipV="1">
            <a:off x="3496235" y="4424083"/>
            <a:ext cx="2853899" cy="132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CF5AD29-DDBE-4476-9300-CC5645C30704}"/>
              </a:ext>
            </a:extLst>
          </p:cNvPr>
          <p:cNvCxnSpPr>
            <a:cxnSpLocks/>
          </p:cNvCxnSpPr>
          <p:nvPr/>
        </p:nvCxnSpPr>
        <p:spPr>
          <a:xfrm flipV="1">
            <a:off x="3496235" y="5985370"/>
            <a:ext cx="3055605" cy="37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96844"/>
      </p:ext>
    </p:extLst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A5F13F-056F-458D-86AE-7E967E790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125"/>
          <a:stretch/>
        </p:blipFill>
        <p:spPr>
          <a:xfrm>
            <a:off x="3143672" y="858505"/>
            <a:ext cx="6192688" cy="60158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22DEB4-5E1A-4056-83C8-BA4EA385D5EE}"/>
              </a:ext>
            </a:extLst>
          </p:cNvPr>
          <p:cNvSpPr/>
          <p:nvPr/>
        </p:nvSpPr>
        <p:spPr>
          <a:xfrm>
            <a:off x="2022889" y="117350"/>
            <a:ext cx="7931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Присутствие на занятии. Студенты отмечают в форуме СДО</a:t>
            </a:r>
          </a:p>
        </p:txBody>
      </p:sp>
    </p:spTree>
    <p:extLst>
      <p:ext uri="{BB962C8B-B14F-4D97-AF65-F5344CB8AC3E}">
        <p14:creationId xmlns:p14="http://schemas.microsoft.com/office/powerpoint/2010/main" val="2548358718"/>
      </p:ext>
    </p:extLst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8D95DB-6DC2-4E48-AAB2-9727E03CA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79"/>
          <a:stretch/>
        </p:blipFill>
        <p:spPr>
          <a:xfrm>
            <a:off x="7250054" y="1656749"/>
            <a:ext cx="4654885" cy="507961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C83139-D7F4-4534-8C10-F47A256EAC72}"/>
              </a:ext>
            </a:extLst>
          </p:cNvPr>
          <p:cNvSpPr/>
          <p:nvPr/>
        </p:nvSpPr>
        <p:spPr>
          <a:xfrm>
            <a:off x="1986088" y="121636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Текущий контроль.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Тест и оценка задание на одном занятии</a:t>
            </a:r>
          </a:p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Результаты по дисциплине «Информатика» в СДО.</a:t>
            </a:r>
          </a:p>
          <a:p>
            <a:pPr algn="ctr"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9EAAFE-659E-4124-AD25-DEBB6D06F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r="51575"/>
          <a:stretch/>
        </p:blipFill>
        <p:spPr>
          <a:xfrm>
            <a:off x="316346" y="1720987"/>
            <a:ext cx="3623226" cy="49745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F2B9-BD4B-4E8F-BD0B-445F1661CF5A}"/>
              </a:ext>
            </a:extLst>
          </p:cNvPr>
          <p:cNvSpPr/>
          <p:nvPr/>
        </p:nvSpPr>
        <p:spPr>
          <a:xfrm>
            <a:off x="1670072" y="1351655"/>
            <a:ext cx="63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Тест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36484E-B048-449F-AA47-9329DAF805DE}"/>
              </a:ext>
            </a:extLst>
          </p:cNvPr>
          <p:cNvSpPr/>
          <p:nvPr/>
        </p:nvSpPr>
        <p:spPr>
          <a:xfrm>
            <a:off x="9722961" y="1289916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4CDDB-35A8-4C9D-8C51-308CC755F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75" t="50000" r="50000" b="20586"/>
          <a:stretch/>
        </p:blipFill>
        <p:spPr>
          <a:xfrm>
            <a:off x="4247319" y="4661279"/>
            <a:ext cx="2736304" cy="151216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2F1096-F698-4C3B-B6B3-620C918E50A2}"/>
              </a:ext>
            </a:extLst>
          </p:cNvPr>
          <p:cNvSpPr/>
          <p:nvPr/>
        </p:nvSpPr>
        <p:spPr>
          <a:xfrm>
            <a:off x="4206003" y="3561955"/>
            <a:ext cx="277762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Преподаватель сохраняет 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работы на компьютере</a:t>
            </a:r>
          </a:p>
        </p:txBody>
      </p:sp>
    </p:spTree>
    <p:extLst>
      <p:ext uri="{BB962C8B-B14F-4D97-AF65-F5344CB8AC3E}">
        <p14:creationId xmlns:p14="http://schemas.microsoft.com/office/powerpoint/2010/main" val="1044300119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D099A5-925E-48CD-AEF4-52A32AEF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7" t="10782" r="40549" b="21987"/>
          <a:stretch/>
        </p:blipFill>
        <p:spPr>
          <a:xfrm>
            <a:off x="3143672" y="1523018"/>
            <a:ext cx="6084589" cy="532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A09A9-CAE3-4F4B-B80C-7ED31F7C5B04}"/>
              </a:ext>
            </a:extLst>
          </p:cNvPr>
          <p:cNvSpPr txBox="1"/>
          <p:nvPr/>
        </p:nvSpPr>
        <p:spPr>
          <a:xfrm>
            <a:off x="1788530" y="917988"/>
            <a:ext cx="878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Занятие  по дисциплине «САПР технологических процессов и ИТ в профессиональной деятельности» в СДО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0A6E4A-C916-4C56-8CB6-A2BB4AB97598}"/>
              </a:ext>
            </a:extLst>
          </p:cNvPr>
          <p:cNvSpPr/>
          <p:nvPr/>
        </p:nvSpPr>
        <p:spPr>
          <a:xfrm>
            <a:off x="2519385" y="215363"/>
            <a:ext cx="685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Текущий контроль на основе выполнения задания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04602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7B24D7-05B2-4F72-BFEC-B0DCB930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40" y="1532870"/>
            <a:ext cx="6745086" cy="37922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CDE98-8A87-4503-8839-FBE84BFEB153}"/>
              </a:ext>
            </a:extLst>
          </p:cNvPr>
          <p:cNvSpPr txBox="1"/>
          <p:nvPr/>
        </p:nvSpPr>
        <p:spPr>
          <a:xfrm>
            <a:off x="2711450" y="1"/>
            <a:ext cx="7122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Работы размещаются в СДО. Студенты используют облачные  хранилища данных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804BD-BD64-4C5D-991B-7AC78F610A9E}"/>
              </a:ext>
            </a:extLst>
          </p:cNvPr>
          <p:cNvSpPr txBox="1"/>
          <p:nvPr/>
        </p:nvSpPr>
        <p:spPr>
          <a:xfrm>
            <a:off x="2495600" y="5920702"/>
            <a:ext cx="7704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Оценку студенты видят в личном профиле в СДО  </a:t>
            </a:r>
          </a:p>
        </p:txBody>
      </p:sp>
      <p:pic>
        <p:nvPicPr>
          <p:cNvPr id="5" name="Picture 9" descr="46361563 small180.jpg">
            <a:extLst>
              <a:ext uri="{FF2B5EF4-FFF2-40B4-BE49-F238E27FC236}">
                <a16:creationId xmlns:a16="http://schemas.microsoft.com/office/drawing/2014/main" id="{9B8EED5D-0C71-427B-B2E9-44F48C617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6275" y="2294870"/>
            <a:ext cx="3528404" cy="2268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3014621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945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Текущий контроль.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Контрольная работа по вариантам.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Использование возможностей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Google Drive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392" r="5014" b="6250"/>
          <a:stretch>
            <a:fillRect/>
          </a:stretch>
        </p:blipFill>
        <p:spPr bwMode="auto">
          <a:xfrm>
            <a:off x="2185244" y="1659910"/>
            <a:ext cx="6514120" cy="379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248121-6DF1-4D55-8536-C31D6D367AA7}"/>
              </a:ext>
            </a:extLst>
          </p:cNvPr>
          <p:cNvSpPr/>
          <p:nvPr/>
        </p:nvSpPr>
        <p:spPr>
          <a:xfrm>
            <a:off x="2185244" y="5572240"/>
            <a:ext cx="8482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1.Задания  размещается в облаке (25 вариантов)</a:t>
            </a:r>
          </a:p>
          <a:p>
            <a:r>
              <a:rPr lang="ru-RU" dirty="0"/>
              <a:t>2. Ссылка на задания размещается в СДО</a:t>
            </a:r>
          </a:p>
          <a:p>
            <a:r>
              <a:rPr lang="ru-RU" dirty="0"/>
              <a:t>3. Студенты размещают ссылку на выполненное задание в таблице </a:t>
            </a:r>
            <a:r>
              <a:rPr lang="en-US" dirty="0"/>
              <a:t>Google</a:t>
            </a:r>
            <a:endParaRPr lang="ru-RU" dirty="0"/>
          </a:p>
        </p:txBody>
      </p:sp>
      <p:pic>
        <p:nvPicPr>
          <p:cNvPr id="5" name="Содержимое 3" descr="google_drive_logo_3963.png">
            <a:extLst>
              <a:ext uri="{FF2B5EF4-FFF2-40B4-BE49-F238E27FC236}">
                <a16:creationId xmlns:a16="http://schemas.microsoft.com/office/drawing/2014/main" id="{83B8A03B-961B-42AF-88BA-2C1B1F66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67391" y="189858"/>
            <a:ext cx="1027043" cy="942859"/>
          </a:xfrm>
        </p:spPr>
      </p:pic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Текущий контроль.</a:t>
            </a:r>
            <a:br>
              <a:rPr lang="ru-RU" sz="3200" dirty="0"/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Групповая работа на основе облачных сервисов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5490" r="5563" b="6250"/>
          <a:stretch>
            <a:fillRect/>
          </a:stretch>
        </p:blipFill>
        <p:spPr bwMode="auto">
          <a:xfrm>
            <a:off x="1278557" y="1538548"/>
            <a:ext cx="6380319" cy="37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523090" y="6202886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Comic Sans MS" panose="030F0702030302020204" pitchFamily="66" charset="0"/>
              </a:rPr>
              <a:t>Обсуждение основных ошибок на вебинаре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843" t="2929" r="3916" b="6250"/>
          <a:stretch>
            <a:fillRect/>
          </a:stretch>
        </p:blipFill>
        <p:spPr bwMode="auto">
          <a:xfrm>
            <a:off x="4468716" y="2877557"/>
            <a:ext cx="55934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977</Words>
  <Application>Microsoft Office PowerPoint</Application>
  <PresentationFormat>Широкоэкранный</PresentationFormat>
  <Paragraphs>135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Times New Roman</vt:lpstr>
      <vt:lpstr>Тема Office</vt:lpstr>
      <vt:lpstr>Департамент образования города Москвы Государственное бюджетное профессиональное образовательное учреждение  города Москвы «Политехнический колледж им. Н. Н. Годовикова»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Текущий контроль.  Контрольная работа по вариантам. Использование возможностей Google Drive  </vt:lpstr>
      <vt:lpstr>Текущий контроль. Групповая работа на основе облачных сервисов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Методические подходы к создание учебных видеофрагментов и  видеоуроков   </vt:lpstr>
      <vt:lpstr>Алгоритм построения</vt:lpstr>
      <vt:lpstr>Презентация PowerPoint</vt:lpstr>
      <vt:lpstr> Camtasia Studio </vt:lpstr>
      <vt:lpstr>Сделанное при помощи Camtasia Studio видео можно экспортировать в один из поддерживаемых программой форматов: </vt:lpstr>
      <vt:lpstr>Взаимодействие с обучающимися  на основе Web-сервиса </vt:lpstr>
      <vt:lpstr>Взаимодействие с обучающимися на основе  Web-сервиса ZOOM</vt:lpstr>
      <vt:lpstr>Презентация PowerPoint</vt:lpstr>
      <vt:lpstr>Модель 1. Сетевой преподаватель + сетевая аудитория. </vt:lpstr>
      <vt:lpstr> Модель 2. Сетевой преподаватель + Сетевой преподаватель ( модератор) + Сетевая аудитория </vt:lpstr>
      <vt:lpstr>Департамент образования города Москвы Государственное бюджетное профессиональное образовательное учреждение  города Москвы «Политехнический колледж им. Н. Н. Годовикова»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Михайловна</dc:creator>
  <cp:lastModifiedBy>Татьяна Третьяк</cp:lastModifiedBy>
  <cp:revision>116</cp:revision>
  <cp:lastPrinted>2018-05-31T14:26:19Z</cp:lastPrinted>
  <dcterms:created xsi:type="dcterms:W3CDTF">2018-05-31T08:50:59Z</dcterms:created>
  <dcterms:modified xsi:type="dcterms:W3CDTF">2020-04-12T17:17:47Z</dcterms:modified>
</cp:coreProperties>
</file>